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8" r:id="rId3"/>
    <p:sldId id="259" r:id="rId4"/>
    <p:sldId id="260" r:id="rId5"/>
    <p:sldId id="261" r:id="rId6"/>
    <p:sldId id="263" r:id="rId7"/>
    <p:sldId id="264" r:id="rId8"/>
    <p:sldId id="265" r:id="rId9"/>
    <p:sldId id="266" r:id="rId10"/>
    <p:sldId id="267" r:id="rId11"/>
    <p:sldId id="269" r:id="rId12"/>
    <p:sldId id="270" r:id="rId13"/>
    <p:sldId id="271" r:id="rId14"/>
    <p:sldId id="273" r:id="rId15"/>
    <p:sldId id="274" r:id="rId16"/>
    <p:sldId id="278" r:id="rId17"/>
    <p:sldId id="279" r:id="rId18"/>
  </p:sldIdLst>
  <p:sldSz cx="24384000" cy="13716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81D0"/>
    <a:srgbClr val="204D84"/>
    <a:srgbClr val="558ED5"/>
    <a:srgbClr val="86490C"/>
    <a:srgbClr val="A55A0F"/>
    <a:srgbClr val="542E08"/>
    <a:srgbClr val="77410B"/>
    <a:srgbClr val="262626"/>
    <a:srgbClr val="E97F15"/>
    <a:srgbClr val="C86D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634" autoAdjust="0"/>
    <p:restoredTop sz="94660"/>
  </p:normalViewPr>
  <p:slideViewPr>
    <p:cSldViewPr snapToGrid="0" snapToObjects="1">
      <p:cViewPr>
        <p:scale>
          <a:sx n="50" d="100"/>
          <a:sy n="50" d="100"/>
        </p:scale>
        <p:origin x="384" y="5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EE7047-68C2-444C-8821-3E7214E34E3C}" type="datetimeFigureOut">
              <a:rPr lang="en-US" smtClean="0"/>
              <a:t>6/17/26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8D2D8F-B672-4E3E-B32F-DF6E79A72186}" type="slidenum">
              <a:rPr lang="en-US" smtClean="0"/>
              <a:t>‹#›</a:t>
            </a:fld>
            <a:endParaRPr lang="en-US" dirty="0"/>
          </a:p>
        </p:txBody>
      </p:sp>
    </p:spTree>
    <p:extLst>
      <p:ext uri="{BB962C8B-B14F-4D97-AF65-F5344CB8AC3E}">
        <p14:creationId xmlns:p14="http://schemas.microsoft.com/office/powerpoint/2010/main" val="804311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8D2D8F-B672-4E3E-B32F-DF6E79A72186}" type="slidenum">
              <a:rPr lang="en-US" smtClean="0"/>
              <a:t>4</a:t>
            </a:fld>
            <a:endParaRPr lang="en-US" dirty="0"/>
          </a:p>
        </p:txBody>
      </p:sp>
    </p:spTree>
    <p:extLst>
      <p:ext uri="{BB962C8B-B14F-4D97-AF65-F5344CB8AC3E}">
        <p14:creationId xmlns:p14="http://schemas.microsoft.com/office/powerpoint/2010/main" val="1590493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8D2D8F-B672-4E3E-B32F-DF6E79A72186}" type="slidenum">
              <a:rPr lang="en-US" smtClean="0"/>
              <a:t>14</a:t>
            </a:fld>
            <a:endParaRPr lang="en-US" dirty="0"/>
          </a:p>
        </p:txBody>
      </p:sp>
    </p:spTree>
    <p:extLst>
      <p:ext uri="{BB962C8B-B14F-4D97-AF65-F5344CB8AC3E}">
        <p14:creationId xmlns:p14="http://schemas.microsoft.com/office/powerpoint/2010/main" val="2625534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8D2D8F-B672-4E3E-B32F-DF6E79A72186}" type="slidenum">
              <a:rPr lang="en-US" smtClean="0"/>
              <a:t>15</a:t>
            </a:fld>
            <a:endParaRPr lang="en-US" dirty="0"/>
          </a:p>
        </p:txBody>
      </p:sp>
    </p:spTree>
    <p:extLst>
      <p:ext uri="{BB962C8B-B14F-4D97-AF65-F5344CB8AC3E}">
        <p14:creationId xmlns:p14="http://schemas.microsoft.com/office/powerpoint/2010/main" val="14915576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8D2D8F-B672-4E3E-B32F-DF6E79A72186}" type="slidenum">
              <a:rPr lang="en-US" smtClean="0"/>
              <a:t>16</a:t>
            </a:fld>
            <a:endParaRPr lang="en-US" dirty="0"/>
          </a:p>
        </p:txBody>
      </p:sp>
    </p:spTree>
    <p:extLst>
      <p:ext uri="{BB962C8B-B14F-4D97-AF65-F5344CB8AC3E}">
        <p14:creationId xmlns:p14="http://schemas.microsoft.com/office/powerpoint/2010/main" val="13511498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64" name="Google Shape;56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501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8D2D8F-B672-4E3E-B32F-DF6E79A72186}" type="slidenum">
              <a:rPr lang="en-US" smtClean="0"/>
              <a:t>6</a:t>
            </a:fld>
            <a:endParaRPr lang="en-US" dirty="0"/>
          </a:p>
        </p:txBody>
      </p:sp>
    </p:spTree>
    <p:extLst>
      <p:ext uri="{BB962C8B-B14F-4D97-AF65-F5344CB8AC3E}">
        <p14:creationId xmlns:p14="http://schemas.microsoft.com/office/powerpoint/2010/main" val="2376111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8D2D8F-B672-4E3E-B32F-DF6E79A72186}" type="slidenum">
              <a:rPr lang="en-US" smtClean="0"/>
              <a:t>7</a:t>
            </a:fld>
            <a:endParaRPr lang="en-US" dirty="0"/>
          </a:p>
        </p:txBody>
      </p:sp>
    </p:spTree>
    <p:extLst>
      <p:ext uri="{BB962C8B-B14F-4D97-AF65-F5344CB8AC3E}">
        <p14:creationId xmlns:p14="http://schemas.microsoft.com/office/powerpoint/2010/main" val="1715446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8D2D8F-B672-4E3E-B32F-DF6E79A72186}" type="slidenum">
              <a:rPr lang="en-US" smtClean="0"/>
              <a:t>8</a:t>
            </a:fld>
            <a:endParaRPr lang="en-US" dirty="0"/>
          </a:p>
        </p:txBody>
      </p:sp>
    </p:spTree>
    <p:extLst>
      <p:ext uri="{BB962C8B-B14F-4D97-AF65-F5344CB8AC3E}">
        <p14:creationId xmlns:p14="http://schemas.microsoft.com/office/powerpoint/2010/main" val="4182045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8D2D8F-B672-4E3E-B32F-DF6E79A72186}" type="slidenum">
              <a:rPr lang="en-US" smtClean="0"/>
              <a:t>9</a:t>
            </a:fld>
            <a:endParaRPr lang="en-US" dirty="0"/>
          </a:p>
        </p:txBody>
      </p:sp>
    </p:spTree>
    <p:extLst>
      <p:ext uri="{BB962C8B-B14F-4D97-AF65-F5344CB8AC3E}">
        <p14:creationId xmlns:p14="http://schemas.microsoft.com/office/powerpoint/2010/main" val="24209765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8D2D8F-B672-4E3E-B32F-DF6E79A72186}" type="slidenum">
              <a:rPr lang="en-US" smtClean="0"/>
              <a:t>10</a:t>
            </a:fld>
            <a:endParaRPr lang="en-US" dirty="0"/>
          </a:p>
        </p:txBody>
      </p:sp>
    </p:spTree>
    <p:extLst>
      <p:ext uri="{BB962C8B-B14F-4D97-AF65-F5344CB8AC3E}">
        <p14:creationId xmlns:p14="http://schemas.microsoft.com/office/powerpoint/2010/main" val="9170139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8D2D8F-B672-4E3E-B32F-DF6E79A72186}" type="slidenum">
              <a:rPr lang="en-US" smtClean="0"/>
              <a:t>11</a:t>
            </a:fld>
            <a:endParaRPr lang="en-US" dirty="0"/>
          </a:p>
        </p:txBody>
      </p:sp>
    </p:spTree>
    <p:extLst>
      <p:ext uri="{BB962C8B-B14F-4D97-AF65-F5344CB8AC3E}">
        <p14:creationId xmlns:p14="http://schemas.microsoft.com/office/powerpoint/2010/main" val="2200993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8D2D8F-B672-4E3E-B32F-DF6E79A72186}" type="slidenum">
              <a:rPr lang="en-US" smtClean="0"/>
              <a:t>12</a:t>
            </a:fld>
            <a:endParaRPr lang="en-US" dirty="0"/>
          </a:p>
        </p:txBody>
      </p:sp>
    </p:spTree>
    <p:extLst>
      <p:ext uri="{BB962C8B-B14F-4D97-AF65-F5344CB8AC3E}">
        <p14:creationId xmlns:p14="http://schemas.microsoft.com/office/powerpoint/2010/main" val="1986889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8D2D8F-B672-4E3E-B32F-DF6E79A72186}" type="slidenum">
              <a:rPr lang="en-US" smtClean="0"/>
              <a:t>13</a:t>
            </a:fld>
            <a:endParaRPr lang="en-US" dirty="0"/>
          </a:p>
        </p:txBody>
      </p:sp>
    </p:spTree>
    <p:extLst>
      <p:ext uri="{BB962C8B-B14F-4D97-AF65-F5344CB8AC3E}">
        <p14:creationId xmlns:p14="http://schemas.microsoft.com/office/powerpoint/2010/main" val="1172846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A56DD26-32A4-2A43-990A-6F7E5E73786E}" type="datetimeFigureOut">
              <a:rPr lang="en-US" smtClean="0"/>
              <a:t>6/17/26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t>6/17/26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t>6/17/26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t>6/17/26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56DD26-32A4-2A43-990A-6F7E5E73786E}" type="datetimeFigureOut">
              <a:rPr lang="en-US" smtClean="0"/>
              <a:t>6/17/26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56DD26-32A4-2A43-990A-6F7E5E73786E}" type="datetimeFigureOut">
              <a:rPr lang="en-US" smtClean="0"/>
              <a:t>6/17/26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56DD26-32A4-2A43-990A-6F7E5E73786E}" type="datetimeFigureOut">
              <a:rPr lang="en-US" smtClean="0"/>
              <a:t>6/17/26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86AF604-6CBA-6F4A-A6F6-26E48A4D0EE4}"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56DD26-32A4-2A43-990A-6F7E5E73786E}" type="datetimeFigureOut">
              <a:rPr lang="en-US" smtClean="0"/>
              <a:t>6/17/26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86AF604-6CBA-6F4A-A6F6-26E48A4D0EE4}"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6DD26-32A4-2A43-990A-6F7E5E73786E}" type="datetimeFigureOut">
              <a:rPr lang="en-US" smtClean="0"/>
              <a:t>6/17/26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86AF604-6CBA-6F4A-A6F6-26E48A4D0EE4}"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t>6/17/26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t>6/17/26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56DD26-32A4-2A43-990A-6F7E5E73786E}" type="datetimeFigureOut">
              <a:rPr lang="en-US" smtClean="0"/>
              <a:t>6/17/26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6AF604-6CBA-6F4A-A6F6-26E48A4D0EE4}" type="slidenum">
              <a:rPr lang="en-US" smtClean="0"/>
              <a:t>‹#›</a:t>
            </a:fld>
            <a:endParaRPr lang="en-US" dirty="0"/>
          </a:p>
        </p:txBody>
      </p:sp>
      <p:sp>
        <p:nvSpPr>
          <p:cNvPr id="7" name="Holder 5">
            <a:extLst>
              <a:ext uri="{FF2B5EF4-FFF2-40B4-BE49-F238E27FC236}">
                <a16:creationId xmlns:a16="http://schemas.microsoft.com/office/drawing/2014/main" id="{F9E4263A-D666-1A9F-AB69-318F913F2EBB}"/>
              </a:ext>
            </a:extLst>
          </p:cNvPr>
          <p:cNvSpPr txBox="1">
            <a:spLocks/>
          </p:cNvSpPr>
          <p:nvPr userDrawn="1"/>
        </p:nvSpPr>
        <p:spPr>
          <a:xfrm>
            <a:off x="863008" y="13131368"/>
            <a:ext cx="4521517" cy="24622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600" kern="1200" dirty="0">
                <a:solidFill>
                  <a:schemeClr val="tx1"/>
                </a:solidFill>
                <a:effectLst/>
                <a:latin typeface="Montserrat" pitchFamily="2" charset="77"/>
                <a:ea typeface="Calibri" panose="020F0502020204030204" pitchFamily="34" charset="0"/>
                <a:cs typeface="Times New Roman" panose="02020603050405020304" pitchFamily="18" charset="0"/>
              </a:rPr>
              <a:t>© 100-Day Advisors    MandAPlaybook.com</a:t>
            </a:r>
            <a:endParaRPr lang="en-US" sz="1600" dirty="0">
              <a:solidFill>
                <a:schemeClr val="tx1"/>
              </a:solidFill>
              <a:effectLst/>
              <a:latin typeface="Montserrat" pitchFamily="2" charset="77"/>
              <a:ea typeface="Calibri" panose="020F0502020204030204" pitchFamily="34" charset="0"/>
              <a:cs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oleObject" Target="../embeddings/oleObject1.bin"/><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oleObject" Target="../embeddings/oleObject2.bin"/><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oleObject" Target="../embeddings/oleObject3.bin"/><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w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a:extLst>
              <a:ext uri="{FF2B5EF4-FFF2-40B4-BE49-F238E27FC236}">
                <a16:creationId xmlns:a16="http://schemas.microsoft.com/office/drawing/2014/main" id="{0ECC1C5D-984D-9673-2651-C92BC89B6A91}"/>
              </a:ext>
            </a:extLst>
          </p:cNvPr>
          <p:cNvGraphicFramePr>
            <a:graphicFrameLocks noChangeAspect="1"/>
          </p:cNvGraphicFramePr>
          <p:nvPr>
            <p:extLst>
              <p:ext uri="{D42A27DB-BD31-4B8C-83A1-F6EECF244321}">
                <p14:modId xmlns:p14="http://schemas.microsoft.com/office/powerpoint/2010/main" val="2265213106"/>
              </p:ext>
            </p:extLst>
          </p:nvPr>
        </p:nvGraphicFramePr>
        <p:xfrm>
          <a:off x="3175" y="0"/>
          <a:ext cx="24380825" cy="13714413"/>
        </p:xfrm>
        <a:graphic>
          <a:graphicData uri="http://schemas.openxmlformats.org/presentationml/2006/ole">
            <mc:AlternateContent xmlns:mc="http://schemas.openxmlformats.org/markup-compatibility/2006">
              <mc:Choice xmlns:v="urn:schemas-microsoft-com:vml" Requires="v">
                <p:oleObj r:id="rId2" imgW="24380640" imgH="13714200" progId="">
                  <p:embed/>
                </p:oleObj>
              </mc:Choice>
              <mc:Fallback>
                <p:oleObj r:id="rId2" imgW="24380640" imgH="13714200" progId="">
                  <p:embed/>
                  <p:pic>
                    <p:nvPicPr>
                      <p:cNvPr id="0" name=""/>
                      <p:cNvPicPr/>
                      <p:nvPr/>
                    </p:nvPicPr>
                    <p:blipFill>
                      <a:blip r:embed="rId3"/>
                      <a:stretch>
                        <a:fillRect/>
                      </a:stretch>
                    </p:blipFill>
                    <p:spPr>
                      <a:xfrm>
                        <a:off x="3175" y="0"/>
                        <a:ext cx="24380825" cy="13714413"/>
                      </a:xfrm>
                      <a:prstGeom prst="rect">
                        <a:avLst/>
                      </a:prstGeom>
                    </p:spPr>
                  </p:pic>
                </p:oleObj>
              </mc:Fallback>
            </mc:AlternateContent>
          </a:graphicData>
        </a:graphic>
      </p:graphicFrame>
      <p:sp>
        <p:nvSpPr>
          <p:cNvPr id="3" name="TextBox 1"/>
          <p:cNvSpPr txBox="1"/>
          <p:nvPr/>
        </p:nvSpPr>
        <p:spPr>
          <a:xfrm>
            <a:off x="1209465" y="1002342"/>
            <a:ext cx="22360486" cy="1645643"/>
          </a:xfrm>
          <a:prstGeom prst="rect">
            <a:avLst/>
          </a:prstGeom>
          <a:noFill/>
        </p:spPr>
        <p:txBody>
          <a:bodyPr wrap="square" lIns="0" tIns="0" rIns="0" bIns="0" rtlCol="0">
            <a:spAutoFit/>
          </a:bodyPr>
          <a:lstStyle/>
          <a:p>
            <a:pPr marL="0">
              <a:lnSpc>
                <a:spcPct val="101250"/>
              </a:lnSpc>
            </a:pPr>
            <a:r>
              <a:rPr lang="en-US" altLang="zh-CN" sz="11100" dirty="0">
                <a:solidFill>
                  <a:schemeClr val="bg1"/>
                </a:solidFill>
                <a:latin typeface="Montserrat Black" panose="00000A00000000000000" pitchFamily="2" charset="0"/>
                <a:ea typeface="Times New Roman"/>
              </a:rPr>
              <a:t>M&amp;A</a:t>
            </a:r>
            <a:r>
              <a:rPr lang="en-US" altLang="zh-CN" sz="11100" dirty="0">
                <a:solidFill>
                  <a:schemeClr val="bg1"/>
                </a:solidFill>
                <a:latin typeface="Montserrat Black" panose="00000A00000000000000" pitchFamily="2" charset="0"/>
                <a:cs typeface="Times New Roman"/>
              </a:rPr>
              <a:t> </a:t>
            </a:r>
            <a:r>
              <a:rPr lang="en-US" altLang="zh-CN" sz="11100" dirty="0">
                <a:solidFill>
                  <a:schemeClr val="bg1"/>
                </a:solidFill>
                <a:latin typeface="Montserrat Black" panose="00000A00000000000000" pitchFamily="2" charset="0"/>
                <a:ea typeface="Times New Roman"/>
              </a:rPr>
              <a:t>DAY</a:t>
            </a:r>
            <a:r>
              <a:rPr lang="en-US" altLang="zh-CN" sz="11100" dirty="0">
                <a:solidFill>
                  <a:schemeClr val="bg1"/>
                </a:solidFill>
                <a:latin typeface="Montserrat Black" panose="00000A00000000000000" pitchFamily="2" charset="0"/>
                <a:cs typeface="Times New Roman"/>
              </a:rPr>
              <a:t> </a:t>
            </a:r>
            <a:r>
              <a:rPr lang="en-US" altLang="zh-CN" sz="11100" dirty="0">
                <a:solidFill>
                  <a:schemeClr val="bg1"/>
                </a:solidFill>
                <a:latin typeface="Montserrat Black" panose="00000A00000000000000" pitchFamily="2" charset="0"/>
                <a:ea typeface="Times New Roman"/>
              </a:rPr>
              <a:t>1</a:t>
            </a:r>
            <a:endParaRPr lang="en-US" altLang="zh-CN" sz="5500" b="1" dirty="0">
              <a:solidFill>
                <a:schemeClr val="bg1"/>
              </a:solidFill>
              <a:latin typeface="Montserrat" panose="00000500000000000000" pitchFamily="2" charset="0"/>
              <a:ea typeface="Times New Roman"/>
            </a:endParaRPr>
          </a:p>
        </p:txBody>
      </p:sp>
      <p:sp>
        <p:nvSpPr>
          <p:cNvPr id="2" name="TextBox 1">
            <a:extLst>
              <a:ext uri="{FF2B5EF4-FFF2-40B4-BE49-F238E27FC236}">
                <a16:creationId xmlns:a16="http://schemas.microsoft.com/office/drawing/2014/main" id="{5C89731A-2B09-95A1-E66D-A39EB2BCA5B9}"/>
              </a:ext>
            </a:extLst>
          </p:cNvPr>
          <p:cNvSpPr txBox="1"/>
          <p:nvPr/>
        </p:nvSpPr>
        <p:spPr>
          <a:xfrm>
            <a:off x="14979829" y="10898337"/>
            <a:ext cx="9796058" cy="1645643"/>
          </a:xfrm>
          <a:prstGeom prst="rect">
            <a:avLst/>
          </a:prstGeom>
          <a:noFill/>
        </p:spPr>
        <p:txBody>
          <a:bodyPr wrap="square" lIns="0" tIns="0" rIns="0" bIns="0" rtlCol="0">
            <a:spAutoFit/>
          </a:bodyPr>
          <a:lstStyle/>
          <a:p>
            <a:pPr marL="0">
              <a:lnSpc>
                <a:spcPct val="101250"/>
              </a:lnSpc>
            </a:pPr>
            <a:r>
              <a:rPr lang="en-US" altLang="zh-CN" sz="11100" dirty="0">
                <a:solidFill>
                  <a:schemeClr val="bg1"/>
                </a:solidFill>
                <a:latin typeface="Montserrat Black" panose="00000A00000000000000" pitchFamily="2" charset="0"/>
                <a:ea typeface="Times New Roman"/>
              </a:rPr>
              <a:t>TEST RUN</a:t>
            </a:r>
            <a:endParaRPr lang="en-US" altLang="zh-CN" sz="5500" b="1" dirty="0">
              <a:solidFill>
                <a:schemeClr val="bg1"/>
              </a:solidFill>
              <a:latin typeface="Montserrat" panose="00000500000000000000" pitchFamily="2" charset="0"/>
              <a:ea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9FB4113-7D9A-4941-0CFC-FA66A208DD6C}"/>
              </a:ext>
            </a:extLst>
          </p:cNvPr>
          <p:cNvSpPr txBox="1"/>
          <p:nvPr/>
        </p:nvSpPr>
        <p:spPr>
          <a:xfrm>
            <a:off x="1113467" y="782425"/>
            <a:ext cx="19529806" cy="923330"/>
          </a:xfrm>
          <a:prstGeom prst="rect">
            <a:avLst/>
          </a:prstGeom>
          <a:noFill/>
        </p:spPr>
        <p:txBody>
          <a:bodyPr wrap="square" lIns="0" tIns="0" rIns="0" bIns="0" rtlCol="0">
            <a:spAutoFit/>
          </a:bodyPr>
          <a:lstStyle/>
          <a:p>
            <a:r>
              <a:rPr lang="en-US" altLang="en-US" sz="6000" dirty="0">
                <a:solidFill>
                  <a:schemeClr val="tx2">
                    <a:lumMod val="60000"/>
                    <a:lumOff val="40000"/>
                  </a:schemeClr>
                </a:solidFill>
                <a:latin typeface="Montserrat Black" panose="00000A00000000000000" pitchFamily="2" charset="0"/>
              </a:rPr>
              <a:t>FRAMEWORK – DEFINING THE SCENARIOS</a:t>
            </a:r>
            <a:endParaRPr lang="en-US" sz="4400" b="1" dirty="0">
              <a:solidFill>
                <a:schemeClr val="tx2">
                  <a:lumMod val="60000"/>
                  <a:lumOff val="40000"/>
                </a:schemeClr>
              </a:solidFill>
              <a:latin typeface="Montserrat Black" panose="00000A00000000000000" pitchFamily="2" charset="0"/>
            </a:endParaRPr>
          </a:p>
        </p:txBody>
      </p:sp>
      <p:cxnSp>
        <p:nvCxnSpPr>
          <p:cNvPr id="12" name="Straight Connector 11">
            <a:extLst>
              <a:ext uri="{FF2B5EF4-FFF2-40B4-BE49-F238E27FC236}">
                <a16:creationId xmlns:a16="http://schemas.microsoft.com/office/drawing/2014/main" id="{38B747C7-FF27-2BAC-C704-E286FBEE61D3}"/>
              </a:ext>
            </a:extLst>
          </p:cNvPr>
          <p:cNvCxnSpPr>
            <a:cxnSpLocks/>
          </p:cNvCxnSpPr>
          <p:nvPr/>
        </p:nvCxnSpPr>
        <p:spPr>
          <a:xfrm>
            <a:off x="1113468" y="1834638"/>
            <a:ext cx="4234387" cy="0"/>
          </a:xfrm>
          <a:prstGeom prst="line">
            <a:avLst/>
          </a:prstGeom>
          <a:ln w="571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sp>
        <p:nvSpPr>
          <p:cNvPr id="8" name="Rectangle 7">
            <a:extLst>
              <a:ext uri="{FF2B5EF4-FFF2-40B4-BE49-F238E27FC236}">
                <a16:creationId xmlns:a16="http://schemas.microsoft.com/office/drawing/2014/main" id="{B03ED11E-7B16-F5D7-8F9D-DCBEAFFE3EC3}"/>
              </a:ext>
            </a:extLst>
          </p:cNvPr>
          <p:cNvSpPr/>
          <p:nvPr/>
        </p:nvSpPr>
        <p:spPr>
          <a:xfrm>
            <a:off x="1113467" y="2130940"/>
            <a:ext cx="20102942" cy="784161"/>
          </a:xfrm>
          <a:prstGeom prst="rect">
            <a:avLst/>
          </a:prstGeom>
          <a:solidFill>
            <a:schemeClr val="tx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29" name="Group 28">
            <a:extLst>
              <a:ext uri="{FF2B5EF4-FFF2-40B4-BE49-F238E27FC236}">
                <a16:creationId xmlns:a16="http://schemas.microsoft.com/office/drawing/2014/main" id="{1AF4B0EB-F413-0A0F-6C29-98FA6A734CC2}"/>
              </a:ext>
            </a:extLst>
          </p:cNvPr>
          <p:cNvGrpSpPr/>
          <p:nvPr/>
        </p:nvGrpSpPr>
        <p:grpSpPr>
          <a:xfrm>
            <a:off x="1113468" y="2915101"/>
            <a:ext cx="20102941" cy="10390142"/>
            <a:chOff x="1113468" y="3405553"/>
            <a:chExt cx="20102941" cy="8490514"/>
          </a:xfrm>
        </p:grpSpPr>
        <p:cxnSp>
          <p:nvCxnSpPr>
            <p:cNvPr id="14" name="Straight Connector 13">
              <a:extLst>
                <a:ext uri="{FF2B5EF4-FFF2-40B4-BE49-F238E27FC236}">
                  <a16:creationId xmlns:a16="http://schemas.microsoft.com/office/drawing/2014/main" id="{BED37744-E969-979A-E50E-C66BC91390A2}"/>
                </a:ext>
              </a:extLst>
            </p:cNvPr>
            <p:cNvCxnSpPr>
              <a:cxnSpLocks/>
            </p:cNvCxnSpPr>
            <p:nvPr/>
          </p:nvCxnSpPr>
          <p:spPr>
            <a:xfrm>
              <a:off x="1113468" y="3405554"/>
              <a:ext cx="0" cy="8481647"/>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1F4C884-CF9B-BDDB-D2B1-1980D3AE3D6A}"/>
                </a:ext>
              </a:extLst>
            </p:cNvPr>
            <p:cNvCxnSpPr>
              <a:cxnSpLocks/>
            </p:cNvCxnSpPr>
            <p:nvPr/>
          </p:nvCxnSpPr>
          <p:spPr>
            <a:xfrm>
              <a:off x="4784927" y="3405553"/>
              <a:ext cx="0" cy="8481647"/>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4B006F59-33BC-E0FB-0C5A-A6D26C22AF0C}"/>
                </a:ext>
              </a:extLst>
            </p:cNvPr>
            <p:cNvCxnSpPr>
              <a:cxnSpLocks/>
            </p:cNvCxnSpPr>
            <p:nvPr/>
          </p:nvCxnSpPr>
          <p:spPr>
            <a:xfrm>
              <a:off x="21216409" y="3405553"/>
              <a:ext cx="0" cy="8490514"/>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40" name="TextBox 39">
            <a:extLst>
              <a:ext uri="{FF2B5EF4-FFF2-40B4-BE49-F238E27FC236}">
                <a16:creationId xmlns:a16="http://schemas.microsoft.com/office/drawing/2014/main" id="{FB55D4EC-6B00-6B39-A62B-4E9687FEA26A}"/>
              </a:ext>
            </a:extLst>
          </p:cNvPr>
          <p:cNvSpPr txBox="1"/>
          <p:nvPr/>
        </p:nvSpPr>
        <p:spPr>
          <a:xfrm>
            <a:off x="1462385" y="2323880"/>
            <a:ext cx="2281980" cy="40011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bg1"/>
                </a:solidFill>
                <a:effectLst/>
                <a:latin typeface="Montserrat Medium" panose="00000600000000000000" pitchFamily="2" charset="0"/>
                <a:cs typeface="Arial" panose="020B0604020202020204" pitchFamily="34" charset="0"/>
              </a:rPr>
              <a:t>VARIABLE</a:t>
            </a:r>
            <a:endParaRPr kumimoji="0" lang="en-US" altLang="en-US" sz="2000" b="1" i="0" u="none" strike="noStrike" cap="none" normalizeH="0" baseline="0" dirty="0">
              <a:ln>
                <a:noFill/>
              </a:ln>
              <a:solidFill>
                <a:schemeClr val="bg1"/>
              </a:solidFill>
              <a:effectLst/>
              <a:latin typeface="Montserrat Medium" panose="00000600000000000000" pitchFamily="2" charset="0"/>
            </a:endParaRPr>
          </a:p>
        </p:txBody>
      </p:sp>
      <p:sp>
        <p:nvSpPr>
          <p:cNvPr id="41" name="TextBox 40">
            <a:extLst>
              <a:ext uri="{FF2B5EF4-FFF2-40B4-BE49-F238E27FC236}">
                <a16:creationId xmlns:a16="http://schemas.microsoft.com/office/drawing/2014/main" id="{BDBD5EC8-D921-38BA-D44D-3895C86FBA80}"/>
              </a:ext>
            </a:extLst>
          </p:cNvPr>
          <p:cNvSpPr txBox="1"/>
          <p:nvPr/>
        </p:nvSpPr>
        <p:spPr>
          <a:xfrm>
            <a:off x="4904516" y="2318288"/>
            <a:ext cx="2992582" cy="40011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bg1"/>
                </a:solidFill>
                <a:effectLst/>
                <a:latin typeface="Montserrat Medium" panose="00000600000000000000" pitchFamily="2" charset="0"/>
                <a:cs typeface="Arial" panose="020B0604020202020204" pitchFamily="34" charset="0"/>
              </a:rPr>
              <a:t>CHOICES</a:t>
            </a:r>
          </a:p>
        </p:txBody>
      </p:sp>
      <p:sp>
        <p:nvSpPr>
          <p:cNvPr id="43" name="TextBox 42">
            <a:extLst>
              <a:ext uri="{FF2B5EF4-FFF2-40B4-BE49-F238E27FC236}">
                <a16:creationId xmlns:a16="http://schemas.microsoft.com/office/drawing/2014/main" id="{2782A269-8E5A-E398-7266-AFFAC3EEA778}"/>
              </a:ext>
            </a:extLst>
          </p:cNvPr>
          <p:cNvSpPr txBox="1"/>
          <p:nvPr/>
        </p:nvSpPr>
        <p:spPr>
          <a:xfrm>
            <a:off x="1439782" y="3441007"/>
            <a:ext cx="4027659" cy="400110"/>
          </a:xfrm>
          <a:prstGeom prst="rect">
            <a:avLst/>
          </a:prstGeom>
          <a:noFill/>
        </p:spPr>
        <p:txBody>
          <a:bodyPr wrap="square">
            <a:spAutoFit/>
          </a:bodyPr>
          <a:lstStyle/>
          <a:p>
            <a:pPr marL="0" marR="0" lvl="0" indent="0" defTabSz="914400" rtl="0" eaLnBrk="1" fontAlgn="ctr" latinLnBrk="0" hangingPunct="1">
              <a:lnSpc>
                <a:spcPct val="100000"/>
              </a:lnSpc>
              <a:spcBef>
                <a:spcPct val="50000"/>
              </a:spcBef>
              <a:spcAft>
                <a:spcPct val="0"/>
              </a:spcAft>
              <a:buClrTx/>
              <a:buSzTx/>
              <a:buFontTx/>
              <a:buNone/>
              <a:tabLst/>
            </a:pPr>
            <a:r>
              <a:rPr kumimoji="0" lang="en-US" altLang="en-US" sz="2000" b="0" i="0" u="none" strike="noStrike" cap="none" normalizeH="0" baseline="0" dirty="0">
                <a:ln>
                  <a:noFill/>
                </a:ln>
                <a:effectLst/>
                <a:latin typeface="Montserrat Medium" panose="00000600000000000000" pitchFamily="2" charset="0"/>
                <a:cs typeface="Arial" panose="020B0604020202020204" pitchFamily="34" charset="0"/>
              </a:rPr>
              <a:t>Customer Ownership</a:t>
            </a:r>
            <a:endParaRPr kumimoji="0" lang="en-US" altLang="en-US" sz="2000" b="0" i="0" u="none" strike="noStrike" cap="none" normalizeH="0" baseline="0" dirty="0">
              <a:ln>
                <a:noFill/>
              </a:ln>
              <a:effectLst/>
              <a:latin typeface="Montserrat Medium" panose="00000600000000000000" pitchFamily="2" charset="0"/>
            </a:endParaRPr>
          </a:p>
        </p:txBody>
      </p:sp>
      <p:sp>
        <p:nvSpPr>
          <p:cNvPr id="49" name="TextBox 48">
            <a:extLst>
              <a:ext uri="{FF2B5EF4-FFF2-40B4-BE49-F238E27FC236}">
                <a16:creationId xmlns:a16="http://schemas.microsoft.com/office/drawing/2014/main" id="{55F20815-4C7A-186D-E4B8-5B284079217F}"/>
              </a:ext>
            </a:extLst>
          </p:cNvPr>
          <p:cNvSpPr txBox="1"/>
          <p:nvPr/>
        </p:nvSpPr>
        <p:spPr>
          <a:xfrm>
            <a:off x="1425929" y="4713856"/>
            <a:ext cx="3303569" cy="461665"/>
          </a:xfrm>
          <a:prstGeom prst="rect">
            <a:avLst/>
          </a:prstGeom>
          <a:noFill/>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cs typeface="Arial" panose="020B0604020202020204" pitchFamily="34" charset="0"/>
              </a:rPr>
              <a:t>Customer Type</a:t>
            </a:r>
            <a:endParaRPr kumimoji="0" lang="en-US" altLang="en-US" sz="2400" b="0" i="0" u="none" strike="noStrike" cap="none" normalizeH="0" baseline="0" dirty="0">
              <a:ln>
                <a:noFill/>
              </a:ln>
              <a:effectLst/>
              <a:latin typeface="Montserrat Medium" panose="00000600000000000000" pitchFamily="2" charset="0"/>
            </a:endParaRPr>
          </a:p>
        </p:txBody>
      </p:sp>
      <p:sp>
        <p:nvSpPr>
          <p:cNvPr id="51" name="TextBox 50">
            <a:extLst>
              <a:ext uri="{FF2B5EF4-FFF2-40B4-BE49-F238E27FC236}">
                <a16:creationId xmlns:a16="http://schemas.microsoft.com/office/drawing/2014/main" id="{43320A0D-B518-B498-0649-A7618C2F0451}"/>
              </a:ext>
            </a:extLst>
          </p:cNvPr>
          <p:cNvSpPr txBox="1"/>
          <p:nvPr/>
        </p:nvSpPr>
        <p:spPr>
          <a:xfrm>
            <a:off x="1439784" y="5725617"/>
            <a:ext cx="3303569" cy="830997"/>
          </a:xfrm>
          <a:prstGeom prst="rect">
            <a:avLst/>
          </a:prstGeom>
          <a:noFill/>
        </p:spPr>
        <p:txBody>
          <a:bodyPr wrap="square">
            <a:spAutoFit/>
          </a:bodyPr>
          <a:lstStyle/>
          <a:p>
            <a:pPr marL="0" marR="0" lvl="0" indent="0" algn="l" defTabSz="914400" rtl="0" eaLnBrk="1" fontAlgn="ctr" latinLnBrk="0" hangingPunct="1">
              <a:lnSpc>
                <a:spcPct val="100000"/>
              </a:lnSpc>
              <a:spcBef>
                <a:spcPct val="5000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cs typeface="Arial" panose="020B0604020202020204" pitchFamily="34" charset="0"/>
              </a:rPr>
              <a:t>Rep Booking the Deal</a:t>
            </a:r>
            <a:endParaRPr kumimoji="0" lang="en-US" altLang="en-US" sz="2400" b="0" i="0" u="none" strike="noStrike" cap="none" normalizeH="0" baseline="0" dirty="0">
              <a:ln>
                <a:noFill/>
              </a:ln>
              <a:effectLst/>
              <a:latin typeface="Montserrat Medium" panose="00000600000000000000" pitchFamily="2" charset="0"/>
            </a:endParaRPr>
          </a:p>
        </p:txBody>
      </p:sp>
      <p:sp>
        <p:nvSpPr>
          <p:cNvPr id="55" name="TextBox 54">
            <a:extLst>
              <a:ext uri="{FF2B5EF4-FFF2-40B4-BE49-F238E27FC236}">
                <a16:creationId xmlns:a16="http://schemas.microsoft.com/office/drawing/2014/main" id="{AE2400D4-DC06-6948-5E02-9E5B19EE7BED}"/>
              </a:ext>
            </a:extLst>
          </p:cNvPr>
          <p:cNvSpPr txBox="1"/>
          <p:nvPr/>
        </p:nvSpPr>
        <p:spPr>
          <a:xfrm>
            <a:off x="4941638" y="5458585"/>
            <a:ext cx="2813562" cy="432683"/>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Acquirer ROS</a:t>
            </a:r>
            <a:endParaRPr lang="en-US" b="0" i="0" u="none" strike="noStrike" dirty="0">
              <a:effectLst/>
              <a:latin typeface="Montserrat Medium" panose="00000600000000000000" pitchFamily="2" charset="0"/>
            </a:endParaRPr>
          </a:p>
        </p:txBody>
      </p:sp>
      <p:sp>
        <p:nvSpPr>
          <p:cNvPr id="59" name="TextBox 58">
            <a:extLst>
              <a:ext uri="{FF2B5EF4-FFF2-40B4-BE49-F238E27FC236}">
                <a16:creationId xmlns:a16="http://schemas.microsoft.com/office/drawing/2014/main" id="{90573CA0-5435-F075-0A56-89D5C6B711A7}"/>
              </a:ext>
            </a:extLst>
          </p:cNvPr>
          <p:cNvSpPr txBox="1"/>
          <p:nvPr/>
        </p:nvSpPr>
        <p:spPr>
          <a:xfrm>
            <a:off x="1439786" y="7271919"/>
            <a:ext cx="3090652" cy="461665"/>
          </a:xfrm>
          <a:prstGeom prst="rect">
            <a:avLst/>
          </a:prstGeom>
          <a:noFill/>
        </p:spPr>
        <p:txBody>
          <a:bodyPr wrap="square">
            <a:spAutoFit/>
          </a:bodyPr>
          <a:lstStyle/>
          <a:p>
            <a:pPr marL="0" marR="0" lvl="0" indent="0" algn="l" defTabSz="914400" rtl="0" eaLnBrk="1" fontAlgn="ctr" latinLnBrk="0" hangingPunct="1">
              <a:lnSpc>
                <a:spcPct val="100000"/>
              </a:lnSpc>
              <a:spcBef>
                <a:spcPct val="5000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cs typeface="Arial" panose="020B0604020202020204" pitchFamily="34" charset="0"/>
              </a:rPr>
              <a:t>Channel</a:t>
            </a:r>
            <a:endParaRPr kumimoji="0" lang="en-US" altLang="en-US" sz="2400" b="0" i="0" u="none" strike="noStrike" cap="none" normalizeH="0" baseline="0" dirty="0">
              <a:ln>
                <a:noFill/>
              </a:ln>
              <a:effectLst/>
              <a:latin typeface="Montserrat Medium" panose="00000600000000000000" pitchFamily="2" charset="0"/>
            </a:endParaRPr>
          </a:p>
        </p:txBody>
      </p:sp>
      <p:sp>
        <p:nvSpPr>
          <p:cNvPr id="62" name="TextBox 61">
            <a:extLst>
              <a:ext uri="{FF2B5EF4-FFF2-40B4-BE49-F238E27FC236}">
                <a16:creationId xmlns:a16="http://schemas.microsoft.com/office/drawing/2014/main" id="{776DE8F0-5C87-970C-572E-6E0172F937F5}"/>
              </a:ext>
            </a:extLst>
          </p:cNvPr>
          <p:cNvSpPr txBox="1"/>
          <p:nvPr/>
        </p:nvSpPr>
        <p:spPr>
          <a:xfrm>
            <a:off x="1439786" y="8702556"/>
            <a:ext cx="3090652" cy="461665"/>
          </a:xfrm>
          <a:prstGeom prst="rect">
            <a:avLst/>
          </a:prstGeom>
          <a:noFill/>
        </p:spPr>
        <p:txBody>
          <a:bodyPr wrap="square">
            <a:spAutoFit/>
          </a:bodyPr>
          <a:lstStyle/>
          <a:p>
            <a:pPr marL="0" marR="0" lvl="0" indent="0" algn="l" defTabSz="914400" rtl="0" eaLnBrk="1" fontAlgn="ctr" latinLnBrk="0" hangingPunct="1">
              <a:lnSpc>
                <a:spcPct val="100000"/>
              </a:lnSpc>
              <a:spcBef>
                <a:spcPct val="5000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cs typeface="Arial" panose="020B0604020202020204" pitchFamily="34" charset="0"/>
              </a:rPr>
              <a:t>Product Sold</a:t>
            </a:r>
            <a:endParaRPr kumimoji="0" lang="en-US" altLang="en-US" sz="2400" b="0" i="0" u="none" strike="noStrike" cap="none" normalizeH="0" baseline="0" dirty="0">
              <a:ln>
                <a:noFill/>
              </a:ln>
              <a:effectLst/>
              <a:latin typeface="Montserrat Medium" panose="00000600000000000000" pitchFamily="2" charset="0"/>
            </a:endParaRPr>
          </a:p>
        </p:txBody>
      </p:sp>
      <p:sp>
        <p:nvSpPr>
          <p:cNvPr id="68" name="TextBox 67">
            <a:extLst>
              <a:ext uri="{FF2B5EF4-FFF2-40B4-BE49-F238E27FC236}">
                <a16:creationId xmlns:a16="http://schemas.microsoft.com/office/drawing/2014/main" id="{07B07EBB-E790-CDCB-8836-70E423086BFE}"/>
              </a:ext>
            </a:extLst>
          </p:cNvPr>
          <p:cNvSpPr txBox="1"/>
          <p:nvPr/>
        </p:nvSpPr>
        <p:spPr>
          <a:xfrm>
            <a:off x="1425932" y="9735371"/>
            <a:ext cx="3090652" cy="461665"/>
          </a:xfrm>
          <a:prstGeom prst="rect">
            <a:avLst/>
          </a:prstGeom>
          <a:noFill/>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cs typeface="Arial" panose="020B0604020202020204" pitchFamily="34" charset="0"/>
              </a:rPr>
              <a:t>Config.</a:t>
            </a:r>
            <a:endParaRPr kumimoji="0" lang="en-US" altLang="en-US" sz="2400" b="0" i="0" u="none" strike="noStrike" cap="none" normalizeH="0" baseline="0" dirty="0">
              <a:ln>
                <a:noFill/>
              </a:ln>
              <a:effectLst/>
              <a:latin typeface="Montserrat Medium" panose="00000600000000000000" pitchFamily="2" charset="0"/>
            </a:endParaRPr>
          </a:p>
        </p:txBody>
      </p:sp>
      <p:sp>
        <p:nvSpPr>
          <p:cNvPr id="4" name="TextBox 3">
            <a:extLst>
              <a:ext uri="{FF2B5EF4-FFF2-40B4-BE49-F238E27FC236}">
                <a16:creationId xmlns:a16="http://schemas.microsoft.com/office/drawing/2014/main" id="{EA9AD404-EBC7-8652-F043-274656503F51}"/>
              </a:ext>
            </a:extLst>
          </p:cNvPr>
          <p:cNvSpPr txBox="1"/>
          <p:nvPr/>
        </p:nvSpPr>
        <p:spPr>
          <a:xfrm>
            <a:off x="4954338" y="2873826"/>
            <a:ext cx="2813562" cy="394852"/>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sz="1600" b="0" i="0" u="none" strike="noStrike" kern="1200" baseline="0" dirty="0">
                <a:ln>
                  <a:noFill/>
                </a:ln>
                <a:effectLst/>
                <a:latin typeface="Montserrat Medium" panose="00000600000000000000" pitchFamily="2" charset="0"/>
                <a:cs typeface="Arial" panose="020B0604020202020204" pitchFamily="34" charset="0"/>
              </a:rPr>
              <a:t>Acquirer</a:t>
            </a:r>
            <a:endParaRPr lang="en-US" sz="1600" b="0" i="0" u="none" strike="noStrike" dirty="0">
              <a:effectLst/>
              <a:latin typeface="Montserrat Medium" panose="00000600000000000000" pitchFamily="2" charset="0"/>
            </a:endParaRPr>
          </a:p>
        </p:txBody>
      </p:sp>
      <p:sp>
        <p:nvSpPr>
          <p:cNvPr id="5" name="TextBox 4">
            <a:extLst>
              <a:ext uri="{FF2B5EF4-FFF2-40B4-BE49-F238E27FC236}">
                <a16:creationId xmlns:a16="http://schemas.microsoft.com/office/drawing/2014/main" id="{40C1F9D4-C678-8906-C95B-7883127A1018}"/>
              </a:ext>
            </a:extLst>
          </p:cNvPr>
          <p:cNvSpPr txBox="1"/>
          <p:nvPr/>
        </p:nvSpPr>
        <p:spPr>
          <a:xfrm>
            <a:off x="4926176" y="4454385"/>
            <a:ext cx="2813562" cy="369332"/>
          </a:xfrm>
          <a:prstGeom prst="rect">
            <a:avLst/>
          </a:prstGeom>
          <a:noFill/>
        </p:spPr>
        <p:txBody>
          <a:bodyPr wrap="square">
            <a:spAutoFit/>
          </a:bodyPr>
          <a:lstStyle/>
          <a:p>
            <a:pPr marL="0" marR="0" indent="0" algn="l" rtl="0" eaLnBrk="1" fontAlgn="b" latinLnBrk="0" hangingPunct="1">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Mainframe</a:t>
            </a:r>
            <a:endParaRPr lang="en-US" b="0" i="0" u="none" strike="noStrike" dirty="0">
              <a:effectLst/>
              <a:latin typeface="Montserrat Medium" panose="00000600000000000000" pitchFamily="2" charset="0"/>
            </a:endParaRPr>
          </a:p>
        </p:txBody>
      </p:sp>
      <p:sp>
        <p:nvSpPr>
          <p:cNvPr id="6" name="TextBox 5">
            <a:extLst>
              <a:ext uri="{FF2B5EF4-FFF2-40B4-BE49-F238E27FC236}">
                <a16:creationId xmlns:a16="http://schemas.microsoft.com/office/drawing/2014/main" id="{F48A7027-B76D-0A73-00FE-7269087E03C9}"/>
              </a:ext>
            </a:extLst>
          </p:cNvPr>
          <p:cNvSpPr txBox="1"/>
          <p:nvPr/>
        </p:nvSpPr>
        <p:spPr>
          <a:xfrm>
            <a:off x="4930558" y="6656636"/>
            <a:ext cx="2813562" cy="432683"/>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Direct</a:t>
            </a:r>
            <a:endParaRPr lang="en-US" b="0" i="0" u="none" strike="noStrike" dirty="0">
              <a:effectLst/>
              <a:latin typeface="Montserrat Medium" panose="00000600000000000000" pitchFamily="2" charset="0"/>
            </a:endParaRPr>
          </a:p>
        </p:txBody>
      </p:sp>
      <p:sp>
        <p:nvSpPr>
          <p:cNvPr id="7" name="TextBox 6">
            <a:extLst>
              <a:ext uri="{FF2B5EF4-FFF2-40B4-BE49-F238E27FC236}">
                <a16:creationId xmlns:a16="http://schemas.microsoft.com/office/drawing/2014/main" id="{7818E52C-6E53-6E0D-37A8-45B7432CD966}"/>
              </a:ext>
            </a:extLst>
          </p:cNvPr>
          <p:cNvSpPr txBox="1"/>
          <p:nvPr/>
        </p:nvSpPr>
        <p:spPr>
          <a:xfrm>
            <a:off x="4932227" y="8281685"/>
            <a:ext cx="2813562" cy="432683"/>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Acquired Co. only</a:t>
            </a:r>
            <a:endParaRPr lang="en-US" b="0" i="0" u="none" strike="noStrike" dirty="0">
              <a:effectLst/>
              <a:latin typeface="Montserrat Medium" panose="00000600000000000000" pitchFamily="2" charset="0"/>
            </a:endParaRPr>
          </a:p>
        </p:txBody>
      </p:sp>
      <p:sp>
        <p:nvSpPr>
          <p:cNvPr id="9" name="TextBox 8">
            <a:extLst>
              <a:ext uri="{FF2B5EF4-FFF2-40B4-BE49-F238E27FC236}">
                <a16:creationId xmlns:a16="http://schemas.microsoft.com/office/drawing/2014/main" id="{EFB98C6A-546C-30F5-903F-7B0B19DEE5A5}"/>
              </a:ext>
            </a:extLst>
          </p:cNvPr>
          <p:cNvSpPr txBox="1"/>
          <p:nvPr/>
        </p:nvSpPr>
        <p:spPr>
          <a:xfrm>
            <a:off x="4921977" y="9520370"/>
            <a:ext cx="2813562" cy="432683"/>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sz="1800" b="0" i="0" u="none" strike="noStrike" kern="1200" baseline="0" dirty="0">
                <a:ln>
                  <a:noFill/>
                </a:ln>
                <a:effectLst/>
                <a:latin typeface="Montserrat Medium" panose="00000600000000000000" pitchFamily="2" charset="0"/>
                <a:cs typeface="Arial" panose="020B0604020202020204" pitchFamily="34" charset="0"/>
              </a:rPr>
              <a:t>Standard</a:t>
            </a:r>
          </a:p>
        </p:txBody>
      </p:sp>
      <p:sp>
        <p:nvSpPr>
          <p:cNvPr id="10" name="TextBox 9">
            <a:extLst>
              <a:ext uri="{FF2B5EF4-FFF2-40B4-BE49-F238E27FC236}">
                <a16:creationId xmlns:a16="http://schemas.microsoft.com/office/drawing/2014/main" id="{D52FA6DE-0C4E-51BD-73DE-45806032FD6B}"/>
              </a:ext>
            </a:extLst>
          </p:cNvPr>
          <p:cNvSpPr txBox="1"/>
          <p:nvPr/>
        </p:nvSpPr>
        <p:spPr>
          <a:xfrm>
            <a:off x="1467496" y="10807097"/>
            <a:ext cx="3090652" cy="461665"/>
          </a:xfrm>
          <a:prstGeom prst="rect">
            <a:avLst/>
          </a:prstGeom>
          <a:noFill/>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cs typeface="Arial" panose="020B0604020202020204" pitchFamily="34" charset="0"/>
              </a:rPr>
              <a:t>Services</a:t>
            </a:r>
            <a:endParaRPr kumimoji="0" lang="en-US" altLang="en-US" sz="2400" b="0" i="0" u="none" strike="noStrike" cap="none" normalizeH="0" baseline="0" dirty="0">
              <a:ln>
                <a:noFill/>
              </a:ln>
              <a:effectLst/>
              <a:latin typeface="Montserrat Medium" panose="00000600000000000000" pitchFamily="2" charset="0"/>
            </a:endParaRPr>
          </a:p>
        </p:txBody>
      </p:sp>
      <p:sp>
        <p:nvSpPr>
          <p:cNvPr id="13" name="TextBox 12">
            <a:extLst>
              <a:ext uri="{FF2B5EF4-FFF2-40B4-BE49-F238E27FC236}">
                <a16:creationId xmlns:a16="http://schemas.microsoft.com/office/drawing/2014/main" id="{26953016-136A-E896-D2F5-298AFCC77365}"/>
              </a:ext>
            </a:extLst>
          </p:cNvPr>
          <p:cNvSpPr txBox="1"/>
          <p:nvPr/>
        </p:nvSpPr>
        <p:spPr>
          <a:xfrm>
            <a:off x="4963541" y="10363186"/>
            <a:ext cx="2813562" cy="432683"/>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sz="1800" b="0" i="0" u="none" strike="noStrike" kern="1200" baseline="0" dirty="0">
                <a:ln>
                  <a:noFill/>
                </a:ln>
                <a:effectLst/>
                <a:latin typeface="Montserrat Medium" panose="00000600000000000000" pitchFamily="2" charset="0"/>
                <a:cs typeface="Arial" panose="020B0604020202020204" pitchFamily="34" charset="0"/>
              </a:rPr>
              <a:t>Support</a:t>
            </a:r>
            <a:endParaRPr lang="en-US" sz="1800" b="0" i="0" u="none" strike="noStrike" dirty="0">
              <a:effectLst/>
              <a:latin typeface="Montserrat Medium" panose="00000600000000000000" pitchFamily="2" charset="0"/>
            </a:endParaRPr>
          </a:p>
        </p:txBody>
      </p:sp>
      <p:sp>
        <p:nvSpPr>
          <p:cNvPr id="20" name="TextBox 19">
            <a:extLst>
              <a:ext uri="{FF2B5EF4-FFF2-40B4-BE49-F238E27FC236}">
                <a16:creationId xmlns:a16="http://schemas.microsoft.com/office/drawing/2014/main" id="{7DC1FEE0-0611-F8C5-0E07-34E9B7FF28B5}"/>
              </a:ext>
            </a:extLst>
          </p:cNvPr>
          <p:cNvSpPr txBox="1"/>
          <p:nvPr/>
        </p:nvSpPr>
        <p:spPr>
          <a:xfrm>
            <a:off x="1509060" y="11627659"/>
            <a:ext cx="3090652" cy="461665"/>
          </a:xfrm>
          <a:prstGeom prst="rect">
            <a:avLst/>
          </a:prstGeom>
          <a:noFill/>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cs typeface="Arial" panose="020B0604020202020204" pitchFamily="34" charset="0"/>
              </a:rPr>
              <a:t>Global/Local</a:t>
            </a:r>
            <a:endParaRPr kumimoji="0" lang="en-US" altLang="en-US" sz="2400" b="0" i="0" u="none" strike="noStrike" cap="none" normalizeH="0" baseline="0" dirty="0">
              <a:ln>
                <a:noFill/>
              </a:ln>
              <a:effectLst/>
              <a:latin typeface="Montserrat Medium" panose="00000600000000000000" pitchFamily="2" charset="0"/>
            </a:endParaRPr>
          </a:p>
        </p:txBody>
      </p:sp>
      <p:sp>
        <p:nvSpPr>
          <p:cNvPr id="22" name="TextBox 21">
            <a:extLst>
              <a:ext uri="{FF2B5EF4-FFF2-40B4-BE49-F238E27FC236}">
                <a16:creationId xmlns:a16="http://schemas.microsoft.com/office/drawing/2014/main" id="{87976D1B-8D28-E11E-F223-2DE89BB59103}"/>
              </a:ext>
            </a:extLst>
          </p:cNvPr>
          <p:cNvSpPr txBox="1"/>
          <p:nvPr/>
        </p:nvSpPr>
        <p:spPr>
          <a:xfrm>
            <a:off x="4941605" y="11692559"/>
            <a:ext cx="2813562" cy="369332"/>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effectLst/>
                <a:latin typeface="Montserrat Medium" panose="00000600000000000000" pitchFamily="2" charset="0"/>
                <a:cs typeface="Arial" panose="020B0604020202020204" pitchFamily="34" charset="0"/>
              </a:rPr>
              <a:t>Country</a:t>
            </a:r>
            <a:endParaRPr kumimoji="0" lang="en-US" altLang="en-US" sz="1800" b="0" i="0" u="none" strike="noStrike" cap="none" normalizeH="0" baseline="0" dirty="0">
              <a:ln>
                <a:noFill/>
              </a:ln>
              <a:effectLst/>
              <a:latin typeface="Montserrat Medium" panose="00000600000000000000" pitchFamily="2" charset="0"/>
            </a:endParaRPr>
          </a:p>
        </p:txBody>
      </p:sp>
      <p:sp>
        <p:nvSpPr>
          <p:cNvPr id="30" name="TextBox 29">
            <a:extLst>
              <a:ext uri="{FF2B5EF4-FFF2-40B4-BE49-F238E27FC236}">
                <a16:creationId xmlns:a16="http://schemas.microsoft.com/office/drawing/2014/main" id="{8F86C402-A096-92BF-D01A-264E79294AED}"/>
              </a:ext>
            </a:extLst>
          </p:cNvPr>
          <p:cNvSpPr txBox="1"/>
          <p:nvPr/>
        </p:nvSpPr>
        <p:spPr>
          <a:xfrm>
            <a:off x="1522915" y="12461257"/>
            <a:ext cx="3090652" cy="461665"/>
          </a:xfrm>
          <a:prstGeom prst="rect">
            <a:avLst/>
          </a:prstGeom>
          <a:noFill/>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cs typeface="Arial" panose="020B0604020202020204" pitchFamily="34" charset="0"/>
              </a:rPr>
              <a:t>Transaction Type</a:t>
            </a:r>
            <a:endParaRPr kumimoji="0" lang="en-US" altLang="en-US" sz="2400" b="0" i="0" u="none" strike="noStrike" cap="none" normalizeH="0" baseline="0" dirty="0">
              <a:ln>
                <a:noFill/>
              </a:ln>
              <a:effectLst/>
              <a:latin typeface="Montserrat Medium" panose="00000600000000000000" pitchFamily="2" charset="0"/>
            </a:endParaRPr>
          </a:p>
        </p:txBody>
      </p:sp>
      <p:sp>
        <p:nvSpPr>
          <p:cNvPr id="32" name="TextBox 31">
            <a:extLst>
              <a:ext uri="{FF2B5EF4-FFF2-40B4-BE49-F238E27FC236}">
                <a16:creationId xmlns:a16="http://schemas.microsoft.com/office/drawing/2014/main" id="{C9067158-5FA7-D439-1740-02591C6E248A}"/>
              </a:ext>
            </a:extLst>
          </p:cNvPr>
          <p:cNvSpPr txBox="1"/>
          <p:nvPr/>
        </p:nvSpPr>
        <p:spPr>
          <a:xfrm>
            <a:off x="4942760" y="12041564"/>
            <a:ext cx="2813562" cy="432683"/>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sz="1800" b="0" i="0" u="none" strike="noStrike" kern="1200" baseline="0" dirty="0">
                <a:ln>
                  <a:noFill/>
                </a:ln>
                <a:effectLst/>
                <a:latin typeface="Montserrat Medium" panose="00000600000000000000" pitchFamily="2" charset="0"/>
                <a:cs typeface="Arial" panose="020B0604020202020204" pitchFamily="34" charset="0"/>
              </a:rPr>
              <a:t>Purchase</a:t>
            </a:r>
            <a:endParaRPr lang="en-US" sz="1800" b="0" i="0" u="none" strike="noStrike" dirty="0">
              <a:effectLst/>
              <a:latin typeface="Montserrat Medium" panose="00000600000000000000" pitchFamily="2" charset="0"/>
            </a:endParaRPr>
          </a:p>
        </p:txBody>
      </p:sp>
      <p:grpSp>
        <p:nvGrpSpPr>
          <p:cNvPr id="144" name="Group 143">
            <a:extLst>
              <a:ext uri="{FF2B5EF4-FFF2-40B4-BE49-F238E27FC236}">
                <a16:creationId xmlns:a16="http://schemas.microsoft.com/office/drawing/2014/main" id="{7AADDC00-619A-FED0-0055-E47ECF194720}"/>
              </a:ext>
            </a:extLst>
          </p:cNvPr>
          <p:cNvGrpSpPr/>
          <p:nvPr/>
        </p:nvGrpSpPr>
        <p:grpSpPr>
          <a:xfrm>
            <a:off x="8882397" y="2901248"/>
            <a:ext cx="10893110" cy="10379291"/>
            <a:chOff x="7247566" y="3178338"/>
            <a:chExt cx="10893110" cy="9745061"/>
          </a:xfrm>
        </p:grpSpPr>
        <p:cxnSp>
          <p:nvCxnSpPr>
            <p:cNvPr id="24" name="Straight Connector 23">
              <a:extLst>
                <a:ext uri="{FF2B5EF4-FFF2-40B4-BE49-F238E27FC236}">
                  <a16:creationId xmlns:a16="http://schemas.microsoft.com/office/drawing/2014/main" id="{CAB59564-4559-AC0A-142A-7518D07652BA}"/>
                </a:ext>
              </a:extLst>
            </p:cNvPr>
            <p:cNvCxnSpPr>
              <a:cxnSpLocks/>
            </p:cNvCxnSpPr>
            <p:nvPr/>
          </p:nvCxnSpPr>
          <p:spPr>
            <a:xfrm>
              <a:off x="7247566" y="3178338"/>
              <a:ext cx="0" cy="9731205"/>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C824D4DA-90AF-8CCA-89A5-F6E158910070}"/>
                </a:ext>
              </a:extLst>
            </p:cNvPr>
            <p:cNvCxnSpPr>
              <a:cxnSpLocks/>
            </p:cNvCxnSpPr>
            <p:nvPr/>
          </p:nvCxnSpPr>
          <p:spPr>
            <a:xfrm>
              <a:off x="8553353" y="3192193"/>
              <a:ext cx="0" cy="9731205"/>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CE4222AD-DB55-1D06-AB9D-60DB1581FA42}"/>
                </a:ext>
              </a:extLst>
            </p:cNvPr>
            <p:cNvCxnSpPr>
              <a:cxnSpLocks/>
            </p:cNvCxnSpPr>
            <p:nvPr/>
          </p:nvCxnSpPr>
          <p:spPr>
            <a:xfrm>
              <a:off x="9952658" y="3178339"/>
              <a:ext cx="0" cy="9731205"/>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B80D36A9-B821-FFEB-AC92-6908EC7DA24F}"/>
                </a:ext>
              </a:extLst>
            </p:cNvPr>
            <p:cNvCxnSpPr>
              <a:cxnSpLocks/>
            </p:cNvCxnSpPr>
            <p:nvPr/>
          </p:nvCxnSpPr>
          <p:spPr>
            <a:xfrm>
              <a:off x="11351962" y="3192193"/>
              <a:ext cx="0" cy="9731205"/>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428E76C9-21C8-BBEA-A52B-2887BFA1BFA1}"/>
                </a:ext>
              </a:extLst>
            </p:cNvPr>
            <p:cNvCxnSpPr>
              <a:cxnSpLocks/>
            </p:cNvCxnSpPr>
            <p:nvPr/>
          </p:nvCxnSpPr>
          <p:spPr>
            <a:xfrm>
              <a:off x="12668140" y="3178339"/>
              <a:ext cx="0" cy="9731205"/>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E0F20C9B-3D83-075D-8BEF-DE4B1A6803E5}"/>
                </a:ext>
              </a:extLst>
            </p:cNvPr>
            <p:cNvCxnSpPr>
              <a:cxnSpLocks/>
            </p:cNvCxnSpPr>
            <p:nvPr/>
          </p:nvCxnSpPr>
          <p:spPr>
            <a:xfrm>
              <a:off x="14012027" y="3192194"/>
              <a:ext cx="0" cy="9731205"/>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564AC425-1F51-5B63-0D28-24F455DF3B12}"/>
                </a:ext>
              </a:extLst>
            </p:cNvPr>
            <p:cNvCxnSpPr>
              <a:cxnSpLocks/>
            </p:cNvCxnSpPr>
            <p:nvPr/>
          </p:nvCxnSpPr>
          <p:spPr>
            <a:xfrm>
              <a:off x="15397484" y="3192193"/>
              <a:ext cx="0" cy="9731205"/>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C0BA05ED-C0CA-F14B-B300-CCFC76DCCA69}"/>
                </a:ext>
              </a:extLst>
            </p:cNvPr>
            <p:cNvCxnSpPr>
              <a:cxnSpLocks/>
            </p:cNvCxnSpPr>
            <p:nvPr/>
          </p:nvCxnSpPr>
          <p:spPr>
            <a:xfrm>
              <a:off x="16741371" y="3178339"/>
              <a:ext cx="0" cy="9731205"/>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9A039755-8BBE-82C8-9106-19125657CBCB}"/>
                </a:ext>
              </a:extLst>
            </p:cNvPr>
            <p:cNvCxnSpPr>
              <a:cxnSpLocks/>
            </p:cNvCxnSpPr>
            <p:nvPr/>
          </p:nvCxnSpPr>
          <p:spPr>
            <a:xfrm>
              <a:off x="18140676" y="3192194"/>
              <a:ext cx="0" cy="9731205"/>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56" name="TextBox 55">
            <a:extLst>
              <a:ext uri="{FF2B5EF4-FFF2-40B4-BE49-F238E27FC236}">
                <a16:creationId xmlns:a16="http://schemas.microsoft.com/office/drawing/2014/main" id="{DDCCDDA9-8E98-5171-F968-A8B0B7342C26}"/>
              </a:ext>
            </a:extLst>
          </p:cNvPr>
          <p:cNvSpPr txBox="1"/>
          <p:nvPr/>
        </p:nvSpPr>
        <p:spPr>
          <a:xfrm>
            <a:off x="9206824" y="2298144"/>
            <a:ext cx="687632" cy="40011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lang="en-US" altLang="en-US" sz="2000" b="1" dirty="0">
                <a:solidFill>
                  <a:schemeClr val="bg1"/>
                </a:solidFill>
                <a:latin typeface="Montserrat Medium" panose="00000600000000000000" pitchFamily="2" charset="0"/>
                <a:cs typeface="Arial" panose="020B0604020202020204" pitchFamily="34" charset="0"/>
              </a:rPr>
              <a:t>#1</a:t>
            </a:r>
            <a:endParaRPr kumimoji="0" lang="en-US" altLang="en-US" sz="2000" b="1" i="0" u="none" strike="noStrike" cap="none" normalizeH="0" baseline="0" dirty="0">
              <a:ln>
                <a:noFill/>
              </a:ln>
              <a:solidFill>
                <a:schemeClr val="bg1"/>
              </a:solidFill>
              <a:effectLst/>
              <a:latin typeface="Montserrat Medium" panose="00000600000000000000" pitchFamily="2" charset="0"/>
              <a:cs typeface="Arial" panose="020B0604020202020204" pitchFamily="34" charset="0"/>
            </a:endParaRPr>
          </a:p>
        </p:txBody>
      </p:sp>
      <p:sp>
        <p:nvSpPr>
          <p:cNvPr id="57" name="TextBox 56">
            <a:extLst>
              <a:ext uri="{FF2B5EF4-FFF2-40B4-BE49-F238E27FC236}">
                <a16:creationId xmlns:a16="http://schemas.microsoft.com/office/drawing/2014/main" id="{3EAB36C6-C24F-3B62-A1D1-50ADCBDD4138}"/>
              </a:ext>
            </a:extLst>
          </p:cNvPr>
          <p:cNvSpPr txBox="1"/>
          <p:nvPr/>
        </p:nvSpPr>
        <p:spPr>
          <a:xfrm>
            <a:off x="10568280" y="2312330"/>
            <a:ext cx="687632" cy="40011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lang="en-US" altLang="en-US" sz="2000" b="1" dirty="0">
                <a:solidFill>
                  <a:schemeClr val="bg1"/>
                </a:solidFill>
                <a:latin typeface="Montserrat Medium" panose="00000600000000000000" pitchFamily="2" charset="0"/>
                <a:cs typeface="Arial" panose="020B0604020202020204" pitchFamily="34" charset="0"/>
              </a:rPr>
              <a:t>#2</a:t>
            </a:r>
            <a:endParaRPr kumimoji="0" lang="en-US" altLang="en-US" sz="2000" b="1" i="0" u="none" strike="noStrike" cap="none" normalizeH="0" baseline="0" dirty="0">
              <a:ln>
                <a:noFill/>
              </a:ln>
              <a:solidFill>
                <a:schemeClr val="bg1"/>
              </a:solidFill>
              <a:effectLst/>
              <a:latin typeface="Montserrat Medium" panose="00000600000000000000" pitchFamily="2" charset="0"/>
              <a:cs typeface="Arial" panose="020B0604020202020204" pitchFamily="34" charset="0"/>
            </a:endParaRPr>
          </a:p>
        </p:txBody>
      </p:sp>
      <p:sp>
        <p:nvSpPr>
          <p:cNvPr id="58" name="TextBox 57">
            <a:extLst>
              <a:ext uri="{FF2B5EF4-FFF2-40B4-BE49-F238E27FC236}">
                <a16:creationId xmlns:a16="http://schemas.microsoft.com/office/drawing/2014/main" id="{85689709-7370-D4B2-B1DE-153C15B909BF}"/>
              </a:ext>
            </a:extLst>
          </p:cNvPr>
          <p:cNvSpPr txBox="1"/>
          <p:nvPr/>
        </p:nvSpPr>
        <p:spPr>
          <a:xfrm>
            <a:off x="11830557" y="2322561"/>
            <a:ext cx="933899" cy="40011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lang="en-US" altLang="en-US" sz="2000" b="1" dirty="0">
                <a:solidFill>
                  <a:schemeClr val="bg1"/>
                </a:solidFill>
                <a:latin typeface="Montserrat Medium" panose="00000600000000000000" pitchFamily="2" charset="0"/>
                <a:cs typeface="Arial" panose="020B0604020202020204" pitchFamily="34" charset="0"/>
              </a:rPr>
              <a:t>#2A</a:t>
            </a:r>
            <a:endParaRPr kumimoji="0" lang="en-US" altLang="en-US" sz="2000" b="1" i="0" u="none" strike="noStrike" cap="none" normalizeH="0" baseline="0" dirty="0">
              <a:ln>
                <a:noFill/>
              </a:ln>
              <a:solidFill>
                <a:schemeClr val="bg1"/>
              </a:solidFill>
              <a:effectLst/>
              <a:latin typeface="Montserrat Medium" panose="00000600000000000000" pitchFamily="2" charset="0"/>
              <a:cs typeface="Arial" panose="020B0604020202020204" pitchFamily="34" charset="0"/>
            </a:endParaRPr>
          </a:p>
        </p:txBody>
      </p:sp>
      <p:sp>
        <p:nvSpPr>
          <p:cNvPr id="61" name="TextBox 60">
            <a:extLst>
              <a:ext uri="{FF2B5EF4-FFF2-40B4-BE49-F238E27FC236}">
                <a16:creationId xmlns:a16="http://schemas.microsoft.com/office/drawing/2014/main" id="{A2C2B3C5-A957-BB79-AF47-92FEC277F476}"/>
              </a:ext>
            </a:extLst>
          </p:cNvPr>
          <p:cNvSpPr txBox="1"/>
          <p:nvPr/>
        </p:nvSpPr>
        <p:spPr>
          <a:xfrm>
            <a:off x="13257548" y="2310207"/>
            <a:ext cx="933899" cy="40011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lang="en-US" altLang="en-US" sz="2000" b="1" dirty="0">
                <a:solidFill>
                  <a:schemeClr val="bg1"/>
                </a:solidFill>
                <a:latin typeface="Montserrat Medium" panose="00000600000000000000" pitchFamily="2" charset="0"/>
                <a:cs typeface="Arial" panose="020B0604020202020204" pitchFamily="34" charset="0"/>
              </a:rPr>
              <a:t>#2B</a:t>
            </a:r>
            <a:endParaRPr kumimoji="0" lang="en-US" altLang="en-US" sz="2000" b="1" i="0" u="none" strike="noStrike" cap="none" normalizeH="0" baseline="0" dirty="0">
              <a:ln>
                <a:noFill/>
              </a:ln>
              <a:solidFill>
                <a:schemeClr val="bg1"/>
              </a:solidFill>
              <a:effectLst/>
              <a:latin typeface="Montserrat Medium" panose="00000600000000000000" pitchFamily="2" charset="0"/>
              <a:cs typeface="Arial" panose="020B0604020202020204" pitchFamily="34" charset="0"/>
            </a:endParaRPr>
          </a:p>
        </p:txBody>
      </p:sp>
      <p:sp>
        <p:nvSpPr>
          <p:cNvPr id="64" name="TextBox 63">
            <a:extLst>
              <a:ext uri="{FF2B5EF4-FFF2-40B4-BE49-F238E27FC236}">
                <a16:creationId xmlns:a16="http://schemas.microsoft.com/office/drawing/2014/main" id="{C2EBC180-3A6C-763B-5353-C48A5A322BA7}"/>
              </a:ext>
            </a:extLst>
          </p:cNvPr>
          <p:cNvSpPr txBox="1"/>
          <p:nvPr/>
        </p:nvSpPr>
        <p:spPr>
          <a:xfrm>
            <a:off x="14482449" y="2323927"/>
            <a:ext cx="933899" cy="40011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lang="en-US" altLang="en-US" sz="2000" b="1" dirty="0">
                <a:solidFill>
                  <a:schemeClr val="bg1"/>
                </a:solidFill>
                <a:latin typeface="Montserrat Medium" panose="00000600000000000000" pitchFamily="2" charset="0"/>
                <a:cs typeface="Arial" panose="020B0604020202020204" pitchFamily="34" charset="0"/>
              </a:rPr>
              <a:t>#2C</a:t>
            </a:r>
            <a:endParaRPr kumimoji="0" lang="en-US" altLang="en-US" sz="2000" b="1" i="0" u="none" strike="noStrike" cap="none" normalizeH="0" baseline="0" dirty="0">
              <a:ln>
                <a:noFill/>
              </a:ln>
              <a:solidFill>
                <a:schemeClr val="bg1"/>
              </a:solidFill>
              <a:effectLst/>
              <a:latin typeface="Montserrat Medium" panose="00000600000000000000" pitchFamily="2" charset="0"/>
              <a:cs typeface="Arial" panose="020B0604020202020204" pitchFamily="34" charset="0"/>
            </a:endParaRPr>
          </a:p>
        </p:txBody>
      </p:sp>
      <p:sp>
        <p:nvSpPr>
          <p:cNvPr id="65" name="TextBox 64">
            <a:extLst>
              <a:ext uri="{FF2B5EF4-FFF2-40B4-BE49-F238E27FC236}">
                <a16:creationId xmlns:a16="http://schemas.microsoft.com/office/drawing/2014/main" id="{31C5A1D2-B746-E7DD-434B-EA25A9847CD7}"/>
              </a:ext>
            </a:extLst>
          </p:cNvPr>
          <p:cNvSpPr txBox="1"/>
          <p:nvPr/>
        </p:nvSpPr>
        <p:spPr>
          <a:xfrm>
            <a:off x="15888855" y="2328040"/>
            <a:ext cx="933899" cy="40011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lang="en-US" altLang="en-US" sz="2000" b="1" dirty="0">
                <a:solidFill>
                  <a:schemeClr val="bg1"/>
                </a:solidFill>
                <a:latin typeface="Montserrat Medium" panose="00000600000000000000" pitchFamily="2" charset="0"/>
                <a:cs typeface="Arial" panose="020B0604020202020204" pitchFamily="34" charset="0"/>
              </a:rPr>
              <a:t>#2D</a:t>
            </a:r>
            <a:endParaRPr kumimoji="0" lang="en-US" altLang="en-US" sz="2000" b="1" i="0" u="none" strike="noStrike" cap="none" normalizeH="0" baseline="0" dirty="0">
              <a:ln>
                <a:noFill/>
              </a:ln>
              <a:solidFill>
                <a:schemeClr val="bg1"/>
              </a:solidFill>
              <a:effectLst/>
              <a:latin typeface="Montserrat Medium" panose="00000600000000000000" pitchFamily="2" charset="0"/>
              <a:cs typeface="Arial" panose="020B0604020202020204" pitchFamily="34" charset="0"/>
            </a:endParaRPr>
          </a:p>
        </p:txBody>
      </p:sp>
      <p:sp>
        <p:nvSpPr>
          <p:cNvPr id="66" name="TextBox 65">
            <a:extLst>
              <a:ext uri="{FF2B5EF4-FFF2-40B4-BE49-F238E27FC236}">
                <a16:creationId xmlns:a16="http://schemas.microsoft.com/office/drawing/2014/main" id="{3DF79E5F-D045-6E47-F5D8-B6A21829B1B6}"/>
              </a:ext>
            </a:extLst>
          </p:cNvPr>
          <p:cNvSpPr txBox="1"/>
          <p:nvPr/>
        </p:nvSpPr>
        <p:spPr>
          <a:xfrm>
            <a:off x="17219061" y="2313958"/>
            <a:ext cx="933899" cy="40011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lang="en-US" altLang="en-US" sz="2000" b="1" dirty="0">
                <a:solidFill>
                  <a:schemeClr val="bg1"/>
                </a:solidFill>
                <a:latin typeface="Montserrat Medium" panose="00000600000000000000" pitchFamily="2" charset="0"/>
                <a:cs typeface="Arial" panose="020B0604020202020204" pitchFamily="34" charset="0"/>
              </a:rPr>
              <a:t>#2E</a:t>
            </a:r>
            <a:endParaRPr kumimoji="0" lang="en-US" altLang="en-US" sz="2000" b="1" i="0" u="none" strike="noStrike" cap="none" normalizeH="0" baseline="0" dirty="0">
              <a:ln>
                <a:noFill/>
              </a:ln>
              <a:solidFill>
                <a:schemeClr val="bg1"/>
              </a:solidFill>
              <a:effectLst/>
              <a:latin typeface="Montserrat Medium" panose="00000600000000000000" pitchFamily="2" charset="0"/>
              <a:cs typeface="Arial" panose="020B0604020202020204" pitchFamily="34" charset="0"/>
            </a:endParaRPr>
          </a:p>
        </p:txBody>
      </p:sp>
      <p:sp>
        <p:nvSpPr>
          <p:cNvPr id="67" name="TextBox 66">
            <a:extLst>
              <a:ext uri="{FF2B5EF4-FFF2-40B4-BE49-F238E27FC236}">
                <a16:creationId xmlns:a16="http://schemas.microsoft.com/office/drawing/2014/main" id="{8EA67C79-42E6-D424-E5CA-741DA92DA406}"/>
              </a:ext>
            </a:extLst>
          </p:cNvPr>
          <p:cNvSpPr txBox="1"/>
          <p:nvPr/>
        </p:nvSpPr>
        <p:spPr>
          <a:xfrm>
            <a:off x="18625467" y="2325853"/>
            <a:ext cx="933899" cy="40011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lang="en-US" altLang="en-US" sz="2000" b="1" dirty="0">
                <a:solidFill>
                  <a:schemeClr val="bg1"/>
                </a:solidFill>
                <a:latin typeface="Montserrat Medium" panose="00000600000000000000" pitchFamily="2" charset="0"/>
                <a:cs typeface="Arial" panose="020B0604020202020204" pitchFamily="34" charset="0"/>
              </a:rPr>
              <a:t>#2F</a:t>
            </a:r>
            <a:endParaRPr kumimoji="0" lang="en-US" altLang="en-US" sz="2000" b="1" i="0" u="none" strike="noStrike" cap="none" normalizeH="0" baseline="0" dirty="0">
              <a:ln>
                <a:noFill/>
              </a:ln>
              <a:solidFill>
                <a:schemeClr val="bg1"/>
              </a:solidFill>
              <a:effectLst/>
              <a:latin typeface="Montserrat Medium" panose="00000600000000000000" pitchFamily="2" charset="0"/>
              <a:cs typeface="Arial" panose="020B0604020202020204" pitchFamily="34" charset="0"/>
            </a:endParaRPr>
          </a:p>
        </p:txBody>
      </p:sp>
      <p:sp>
        <p:nvSpPr>
          <p:cNvPr id="70" name="TextBox 69">
            <a:extLst>
              <a:ext uri="{FF2B5EF4-FFF2-40B4-BE49-F238E27FC236}">
                <a16:creationId xmlns:a16="http://schemas.microsoft.com/office/drawing/2014/main" id="{4EFF4671-8FE4-A45D-167A-09A221DE6CD1}"/>
              </a:ext>
            </a:extLst>
          </p:cNvPr>
          <p:cNvSpPr txBox="1"/>
          <p:nvPr/>
        </p:nvSpPr>
        <p:spPr>
          <a:xfrm>
            <a:off x="20176267" y="2344537"/>
            <a:ext cx="933899" cy="40011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lang="en-US" altLang="en-US" sz="2000" b="1" dirty="0">
                <a:solidFill>
                  <a:schemeClr val="bg1"/>
                </a:solidFill>
                <a:latin typeface="Montserrat Medium" panose="00000600000000000000" pitchFamily="2" charset="0"/>
                <a:cs typeface="Arial" panose="020B0604020202020204" pitchFamily="34" charset="0"/>
              </a:rPr>
              <a:t>#3</a:t>
            </a:r>
            <a:endParaRPr kumimoji="0" lang="en-US" altLang="en-US" sz="2000" b="1" i="0" u="none" strike="noStrike" cap="none" normalizeH="0" baseline="0" dirty="0">
              <a:ln>
                <a:noFill/>
              </a:ln>
              <a:solidFill>
                <a:schemeClr val="bg1"/>
              </a:solidFill>
              <a:effectLst/>
              <a:latin typeface="Montserrat Medium" panose="00000600000000000000" pitchFamily="2" charset="0"/>
              <a:cs typeface="Arial" panose="020B0604020202020204" pitchFamily="34" charset="0"/>
            </a:endParaRPr>
          </a:p>
        </p:txBody>
      </p:sp>
      <p:sp>
        <p:nvSpPr>
          <p:cNvPr id="77" name="TextBox 76">
            <a:extLst>
              <a:ext uri="{FF2B5EF4-FFF2-40B4-BE49-F238E27FC236}">
                <a16:creationId xmlns:a16="http://schemas.microsoft.com/office/drawing/2014/main" id="{AD2B5E68-E4EB-652E-8968-46AB12355111}"/>
              </a:ext>
            </a:extLst>
          </p:cNvPr>
          <p:cNvSpPr txBox="1"/>
          <p:nvPr/>
        </p:nvSpPr>
        <p:spPr>
          <a:xfrm>
            <a:off x="8935738" y="2932416"/>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78" name="TextBox 77">
            <a:extLst>
              <a:ext uri="{FF2B5EF4-FFF2-40B4-BE49-F238E27FC236}">
                <a16:creationId xmlns:a16="http://schemas.microsoft.com/office/drawing/2014/main" id="{87E0013F-5A38-4E72-B3E4-A7AB0D8DF9C2}"/>
              </a:ext>
            </a:extLst>
          </p:cNvPr>
          <p:cNvSpPr txBox="1"/>
          <p:nvPr/>
        </p:nvSpPr>
        <p:spPr>
          <a:xfrm>
            <a:off x="19927383" y="3289940"/>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79" name="TextBox 78">
            <a:extLst>
              <a:ext uri="{FF2B5EF4-FFF2-40B4-BE49-F238E27FC236}">
                <a16:creationId xmlns:a16="http://schemas.microsoft.com/office/drawing/2014/main" id="{39B32561-4A80-00F9-C84B-7D62B5F29832}"/>
              </a:ext>
            </a:extLst>
          </p:cNvPr>
          <p:cNvSpPr txBox="1"/>
          <p:nvPr/>
        </p:nvSpPr>
        <p:spPr>
          <a:xfrm>
            <a:off x="10277562" y="3642189"/>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80" name="TextBox 79">
            <a:extLst>
              <a:ext uri="{FF2B5EF4-FFF2-40B4-BE49-F238E27FC236}">
                <a16:creationId xmlns:a16="http://schemas.microsoft.com/office/drawing/2014/main" id="{71521ED6-8443-71EB-62EA-744FE34DBD85}"/>
              </a:ext>
            </a:extLst>
          </p:cNvPr>
          <p:cNvSpPr txBox="1"/>
          <p:nvPr/>
        </p:nvSpPr>
        <p:spPr>
          <a:xfrm>
            <a:off x="11700037" y="3640728"/>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81" name="TextBox 80">
            <a:extLst>
              <a:ext uri="{FF2B5EF4-FFF2-40B4-BE49-F238E27FC236}">
                <a16:creationId xmlns:a16="http://schemas.microsoft.com/office/drawing/2014/main" id="{C740CF76-8F5C-F7BA-16D4-1B731342745E}"/>
              </a:ext>
            </a:extLst>
          </p:cNvPr>
          <p:cNvSpPr txBox="1"/>
          <p:nvPr/>
        </p:nvSpPr>
        <p:spPr>
          <a:xfrm>
            <a:off x="13013576" y="3653613"/>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82" name="TextBox 81">
            <a:extLst>
              <a:ext uri="{FF2B5EF4-FFF2-40B4-BE49-F238E27FC236}">
                <a16:creationId xmlns:a16="http://schemas.microsoft.com/office/drawing/2014/main" id="{48DDD35E-6889-0671-9CA7-2FE4571F493E}"/>
              </a:ext>
            </a:extLst>
          </p:cNvPr>
          <p:cNvSpPr txBox="1"/>
          <p:nvPr/>
        </p:nvSpPr>
        <p:spPr>
          <a:xfrm>
            <a:off x="14390386" y="3644003"/>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83" name="TextBox 82">
            <a:extLst>
              <a:ext uri="{FF2B5EF4-FFF2-40B4-BE49-F238E27FC236}">
                <a16:creationId xmlns:a16="http://schemas.microsoft.com/office/drawing/2014/main" id="{50E3AFF0-09B5-92F0-2186-1E349E1E20F6}"/>
              </a:ext>
            </a:extLst>
          </p:cNvPr>
          <p:cNvSpPr txBox="1"/>
          <p:nvPr/>
        </p:nvSpPr>
        <p:spPr>
          <a:xfrm>
            <a:off x="15745733" y="3640728"/>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85" name="TextBox 84">
            <a:extLst>
              <a:ext uri="{FF2B5EF4-FFF2-40B4-BE49-F238E27FC236}">
                <a16:creationId xmlns:a16="http://schemas.microsoft.com/office/drawing/2014/main" id="{CF5B75DE-E847-BC1B-C652-F87201611BB6}"/>
              </a:ext>
            </a:extLst>
          </p:cNvPr>
          <p:cNvSpPr txBox="1"/>
          <p:nvPr/>
        </p:nvSpPr>
        <p:spPr>
          <a:xfrm>
            <a:off x="17102814" y="3653613"/>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86" name="TextBox 85">
            <a:extLst>
              <a:ext uri="{FF2B5EF4-FFF2-40B4-BE49-F238E27FC236}">
                <a16:creationId xmlns:a16="http://schemas.microsoft.com/office/drawing/2014/main" id="{ACC6CEB3-DD4F-5F39-414D-D8763EE16292}"/>
              </a:ext>
            </a:extLst>
          </p:cNvPr>
          <p:cNvSpPr txBox="1"/>
          <p:nvPr/>
        </p:nvSpPr>
        <p:spPr>
          <a:xfrm>
            <a:off x="18515314" y="3652954"/>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89" name="TextBox 88">
            <a:extLst>
              <a:ext uri="{FF2B5EF4-FFF2-40B4-BE49-F238E27FC236}">
                <a16:creationId xmlns:a16="http://schemas.microsoft.com/office/drawing/2014/main" id="{C31EC598-55AE-072E-8BB0-8626EC3BEF7A}"/>
              </a:ext>
            </a:extLst>
          </p:cNvPr>
          <p:cNvSpPr txBox="1"/>
          <p:nvPr/>
        </p:nvSpPr>
        <p:spPr>
          <a:xfrm>
            <a:off x="10253976" y="4442289"/>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90" name="TextBox 89">
            <a:extLst>
              <a:ext uri="{FF2B5EF4-FFF2-40B4-BE49-F238E27FC236}">
                <a16:creationId xmlns:a16="http://schemas.microsoft.com/office/drawing/2014/main" id="{1361030C-D761-9065-0303-601514EFB347}"/>
              </a:ext>
            </a:extLst>
          </p:cNvPr>
          <p:cNvSpPr txBox="1"/>
          <p:nvPr/>
        </p:nvSpPr>
        <p:spPr>
          <a:xfrm>
            <a:off x="11700037" y="4478928"/>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91" name="TextBox 90">
            <a:extLst>
              <a:ext uri="{FF2B5EF4-FFF2-40B4-BE49-F238E27FC236}">
                <a16:creationId xmlns:a16="http://schemas.microsoft.com/office/drawing/2014/main" id="{A778AD70-34FD-B1FB-F81A-A6018373F3F9}"/>
              </a:ext>
            </a:extLst>
          </p:cNvPr>
          <p:cNvSpPr txBox="1"/>
          <p:nvPr/>
        </p:nvSpPr>
        <p:spPr>
          <a:xfrm>
            <a:off x="13013576" y="4477299"/>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93" name="TextBox 92">
            <a:extLst>
              <a:ext uri="{FF2B5EF4-FFF2-40B4-BE49-F238E27FC236}">
                <a16:creationId xmlns:a16="http://schemas.microsoft.com/office/drawing/2014/main" id="{7FA4AD87-8898-1923-8399-7B13185011F6}"/>
              </a:ext>
            </a:extLst>
          </p:cNvPr>
          <p:cNvSpPr txBox="1"/>
          <p:nvPr/>
        </p:nvSpPr>
        <p:spPr>
          <a:xfrm>
            <a:off x="15731219" y="4451714"/>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94" name="TextBox 93">
            <a:extLst>
              <a:ext uri="{FF2B5EF4-FFF2-40B4-BE49-F238E27FC236}">
                <a16:creationId xmlns:a16="http://schemas.microsoft.com/office/drawing/2014/main" id="{570D7CC8-FE30-9BFE-68E7-05AA620B7AA0}"/>
              </a:ext>
            </a:extLst>
          </p:cNvPr>
          <p:cNvSpPr txBox="1"/>
          <p:nvPr/>
        </p:nvSpPr>
        <p:spPr>
          <a:xfrm>
            <a:off x="17102814" y="4477299"/>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95" name="TextBox 94">
            <a:extLst>
              <a:ext uri="{FF2B5EF4-FFF2-40B4-BE49-F238E27FC236}">
                <a16:creationId xmlns:a16="http://schemas.microsoft.com/office/drawing/2014/main" id="{B3464169-F38B-85B1-6CCE-6694302CA007}"/>
              </a:ext>
            </a:extLst>
          </p:cNvPr>
          <p:cNvSpPr txBox="1"/>
          <p:nvPr/>
        </p:nvSpPr>
        <p:spPr>
          <a:xfrm>
            <a:off x="18529828" y="4476640"/>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96" name="TextBox 95">
            <a:extLst>
              <a:ext uri="{FF2B5EF4-FFF2-40B4-BE49-F238E27FC236}">
                <a16:creationId xmlns:a16="http://schemas.microsoft.com/office/drawing/2014/main" id="{FE6D2BE2-63F9-B171-AAE6-FD40374308F3}"/>
              </a:ext>
            </a:extLst>
          </p:cNvPr>
          <p:cNvSpPr txBox="1"/>
          <p:nvPr/>
        </p:nvSpPr>
        <p:spPr>
          <a:xfrm>
            <a:off x="19934124" y="4446503"/>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97" name="TextBox 96">
            <a:extLst>
              <a:ext uri="{FF2B5EF4-FFF2-40B4-BE49-F238E27FC236}">
                <a16:creationId xmlns:a16="http://schemas.microsoft.com/office/drawing/2014/main" id="{37361AE8-6155-D93E-6348-C334436CBB4B}"/>
              </a:ext>
            </a:extLst>
          </p:cNvPr>
          <p:cNvSpPr txBox="1"/>
          <p:nvPr/>
        </p:nvSpPr>
        <p:spPr>
          <a:xfrm>
            <a:off x="10302962" y="4829639"/>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98" name="TextBox 97">
            <a:extLst>
              <a:ext uri="{FF2B5EF4-FFF2-40B4-BE49-F238E27FC236}">
                <a16:creationId xmlns:a16="http://schemas.microsoft.com/office/drawing/2014/main" id="{315051A4-7D27-B0C8-2675-F8B32A7C90B9}"/>
              </a:ext>
            </a:extLst>
          </p:cNvPr>
          <p:cNvSpPr txBox="1"/>
          <p:nvPr/>
        </p:nvSpPr>
        <p:spPr>
          <a:xfrm>
            <a:off x="11685523" y="4840878"/>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99" name="TextBox 98">
            <a:extLst>
              <a:ext uri="{FF2B5EF4-FFF2-40B4-BE49-F238E27FC236}">
                <a16:creationId xmlns:a16="http://schemas.microsoft.com/office/drawing/2014/main" id="{17C24F79-4908-CE8F-5552-22D08393E7BB}"/>
              </a:ext>
            </a:extLst>
          </p:cNvPr>
          <p:cNvSpPr txBox="1"/>
          <p:nvPr/>
        </p:nvSpPr>
        <p:spPr>
          <a:xfrm>
            <a:off x="13013576" y="4853763"/>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00" name="TextBox 99">
            <a:extLst>
              <a:ext uri="{FF2B5EF4-FFF2-40B4-BE49-F238E27FC236}">
                <a16:creationId xmlns:a16="http://schemas.microsoft.com/office/drawing/2014/main" id="{3C4ED6FB-AAC3-DE21-2A9B-92252425407D}"/>
              </a:ext>
            </a:extLst>
          </p:cNvPr>
          <p:cNvSpPr txBox="1"/>
          <p:nvPr/>
        </p:nvSpPr>
        <p:spPr>
          <a:xfrm>
            <a:off x="15731219" y="4828178"/>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01" name="TextBox 100">
            <a:extLst>
              <a:ext uri="{FF2B5EF4-FFF2-40B4-BE49-F238E27FC236}">
                <a16:creationId xmlns:a16="http://schemas.microsoft.com/office/drawing/2014/main" id="{6A65C0E8-6817-FB93-9A01-B61B84DC7A02}"/>
              </a:ext>
            </a:extLst>
          </p:cNvPr>
          <p:cNvSpPr txBox="1"/>
          <p:nvPr/>
        </p:nvSpPr>
        <p:spPr>
          <a:xfrm>
            <a:off x="17102814" y="4853763"/>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02" name="TextBox 101">
            <a:extLst>
              <a:ext uri="{FF2B5EF4-FFF2-40B4-BE49-F238E27FC236}">
                <a16:creationId xmlns:a16="http://schemas.microsoft.com/office/drawing/2014/main" id="{B20F1A76-20D2-16F0-86F8-53E4EE81DF2E}"/>
              </a:ext>
            </a:extLst>
          </p:cNvPr>
          <p:cNvSpPr txBox="1"/>
          <p:nvPr/>
        </p:nvSpPr>
        <p:spPr>
          <a:xfrm>
            <a:off x="18529828" y="4867618"/>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03" name="TextBox 102">
            <a:extLst>
              <a:ext uri="{FF2B5EF4-FFF2-40B4-BE49-F238E27FC236}">
                <a16:creationId xmlns:a16="http://schemas.microsoft.com/office/drawing/2014/main" id="{C4FBF3DD-53FD-5DA2-6601-781C168C9B4E}"/>
              </a:ext>
            </a:extLst>
          </p:cNvPr>
          <p:cNvSpPr txBox="1"/>
          <p:nvPr/>
        </p:nvSpPr>
        <p:spPr>
          <a:xfrm>
            <a:off x="8917955" y="4848707"/>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04" name="TextBox 103">
            <a:extLst>
              <a:ext uri="{FF2B5EF4-FFF2-40B4-BE49-F238E27FC236}">
                <a16:creationId xmlns:a16="http://schemas.microsoft.com/office/drawing/2014/main" id="{31CE3068-7EB9-F77C-923A-CFEA70BAFCED}"/>
              </a:ext>
            </a:extLst>
          </p:cNvPr>
          <p:cNvSpPr txBox="1"/>
          <p:nvPr/>
        </p:nvSpPr>
        <p:spPr>
          <a:xfrm>
            <a:off x="14372080" y="5173422"/>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07" name="TextBox 106">
            <a:extLst>
              <a:ext uri="{FF2B5EF4-FFF2-40B4-BE49-F238E27FC236}">
                <a16:creationId xmlns:a16="http://schemas.microsoft.com/office/drawing/2014/main" id="{C2FA74A1-00B5-6013-6D3D-18D8ABA28616}"/>
              </a:ext>
            </a:extLst>
          </p:cNvPr>
          <p:cNvSpPr txBox="1"/>
          <p:nvPr/>
        </p:nvSpPr>
        <p:spPr>
          <a:xfrm>
            <a:off x="10295708" y="5533582"/>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08" name="TextBox 107">
            <a:extLst>
              <a:ext uri="{FF2B5EF4-FFF2-40B4-BE49-F238E27FC236}">
                <a16:creationId xmlns:a16="http://schemas.microsoft.com/office/drawing/2014/main" id="{AE9B3CA6-7819-763D-9E29-7F44A9B70AC3}"/>
              </a:ext>
            </a:extLst>
          </p:cNvPr>
          <p:cNvSpPr txBox="1"/>
          <p:nvPr/>
        </p:nvSpPr>
        <p:spPr>
          <a:xfrm>
            <a:off x="11678269" y="5544821"/>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09" name="TextBox 108">
            <a:extLst>
              <a:ext uri="{FF2B5EF4-FFF2-40B4-BE49-F238E27FC236}">
                <a16:creationId xmlns:a16="http://schemas.microsoft.com/office/drawing/2014/main" id="{7AAE09BE-44A9-5F80-3CD9-AA0E39C3D72C}"/>
              </a:ext>
            </a:extLst>
          </p:cNvPr>
          <p:cNvSpPr txBox="1"/>
          <p:nvPr/>
        </p:nvSpPr>
        <p:spPr>
          <a:xfrm>
            <a:off x="13049864" y="5572220"/>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10" name="TextBox 109">
            <a:extLst>
              <a:ext uri="{FF2B5EF4-FFF2-40B4-BE49-F238E27FC236}">
                <a16:creationId xmlns:a16="http://schemas.microsoft.com/office/drawing/2014/main" id="{ABB896D5-6FCE-DBB0-E9B1-DE9028CD8F5A}"/>
              </a:ext>
            </a:extLst>
          </p:cNvPr>
          <p:cNvSpPr txBox="1"/>
          <p:nvPr/>
        </p:nvSpPr>
        <p:spPr>
          <a:xfrm>
            <a:off x="15767507" y="5530307"/>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11" name="TextBox 110">
            <a:extLst>
              <a:ext uri="{FF2B5EF4-FFF2-40B4-BE49-F238E27FC236}">
                <a16:creationId xmlns:a16="http://schemas.microsoft.com/office/drawing/2014/main" id="{0EC60BC4-68DB-031E-FDFB-031D92DE1C89}"/>
              </a:ext>
            </a:extLst>
          </p:cNvPr>
          <p:cNvSpPr txBox="1"/>
          <p:nvPr/>
        </p:nvSpPr>
        <p:spPr>
          <a:xfrm>
            <a:off x="17139102" y="5543192"/>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12" name="TextBox 111">
            <a:extLst>
              <a:ext uri="{FF2B5EF4-FFF2-40B4-BE49-F238E27FC236}">
                <a16:creationId xmlns:a16="http://schemas.microsoft.com/office/drawing/2014/main" id="{80D9A326-5B30-6F78-F4EE-8C656A34BEAD}"/>
              </a:ext>
            </a:extLst>
          </p:cNvPr>
          <p:cNvSpPr txBox="1"/>
          <p:nvPr/>
        </p:nvSpPr>
        <p:spPr>
          <a:xfrm>
            <a:off x="18566116" y="5557047"/>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13" name="TextBox 112">
            <a:extLst>
              <a:ext uri="{FF2B5EF4-FFF2-40B4-BE49-F238E27FC236}">
                <a16:creationId xmlns:a16="http://schemas.microsoft.com/office/drawing/2014/main" id="{02815C66-04A0-A2C8-D916-1FC4F7E330D3}"/>
              </a:ext>
            </a:extLst>
          </p:cNvPr>
          <p:cNvSpPr txBox="1"/>
          <p:nvPr/>
        </p:nvSpPr>
        <p:spPr>
          <a:xfrm>
            <a:off x="8937915" y="5552650"/>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14" name="TextBox 113">
            <a:extLst>
              <a:ext uri="{FF2B5EF4-FFF2-40B4-BE49-F238E27FC236}">
                <a16:creationId xmlns:a16="http://schemas.microsoft.com/office/drawing/2014/main" id="{A34B91E5-CB0B-7C42-2CF6-EF5AA612E0DA}"/>
              </a:ext>
            </a:extLst>
          </p:cNvPr>
          <p:cNvSpPr txBox="1"/>
          <p:nvPr/>
        </p:nvSpPr>
        <p:spPr>
          <a:xfrm>
            <a:off x="14364822" y="5558048"/>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15" name="TextBox 114">
            <a:extLst>
              <a:ext uri="{FF2B5EF4-FFF2-40B4-BE49-F238E27FC236}">
                <a16:creationId xmlns:a16="http://schemas.microsoft.com/office/drawing/2014/main" id="{471457AE-EF42-5988-9B64-7CE2E5208D32}"/>
              </a:ext>
            </a:extLst>
          </p:cNvPr>
          <p:cNvSpPr txBox="1"/>
          <p:nvPr/>
        </p:nvSpPr>
        <p:spPr>
          <a:xfrm>
            <a:off x="10292082" y="5932724"/>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16" name="TextBox 115">
            <a:extLst>
              <a:ext uri="{FF2B5EF4-FFF2-40B4-BE49-F238E27FC236}">
                <a16:creationId xmlns:a16="http://schemas.microsoft.com/office/drawing/2014/main" id="{A15E9AFF-9429-15D6-E97D-56BA88BB9F12}"/>
              </a:ext>
            </a:extLst>
          </p:cNvPr>
          <p:cNvSpPr txBox="1"/>
          <p:nvPr/>
        </p:nvSpPr>
        <p:spPr>
          <a:xfrm>
            <a:off x="11685529" y="5943963"/>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17" name="TextBox 116">
            <a:extLst>
              <a:ext uri="{FF2B5EF4-FFF2-40B4-BE49-F238E27FC236}">
                <a16:creationId xmlns:a16="http://schemas.microsoft.com/office/drawing/2014/main" id="{D1854C38-5D34-9EBB-6EEC-811B0A542E06}"/>
              </a:ext>
            </a:extLst>
          </p:cNvPr>
          <p:cNvSpPr txBox="1"/>
          <p:nvPr/>
        </p:nvSpPr>
        <p:spPr>
          <a:xfrm>
            <a:off x="13042610" y="5971362"/>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18" name="TextBox 117">
            <a:extLst>
              <a:ext uri="{FF2B5EF4-FFF2-40B4-BE49-F238E27FC236}">
                <a16:creationId xmlns:a16="http://schemas.microsoft.com/office/drawing/2014/main" id="{F6F2E9D2-B6F9-1144-9501-29B310F24D23}"/>
              </a:ext>
            </a:extLst>
          </p:cNvPr>
          <p:cNvSpPr txBox="1"/>
          <p:nvPr/>
        </p:nvSpPr>
        <p:spPr>
          <a:xfrm>
            <a:off x="15747553" y="5929449"/>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19" name="TextBox 118">
            <a:extLst>
              <a:ext uri="{FF2B5EF4-FFF2-40B4-BE49-F238E27FC236}">
                <a16:creationId xmlns:a16="http://schemas.microsoft.com/office/drawing/2014/main" id="{C08DDBBB-684C-4048-CD77-341EC040F8AC}"/>
              </a:ext>
            </a:extLst>
          </p:cNvPr>
          <p:cNvSpPr txBox="1"/>
          <p:nvPr/>
        </p:nvSpPr>
        <p:spPr>
          <a:xfrm>
            <a:off x="17131848" y="5942334"/>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20" name="TextBox 119">
            <a:extLst>
              <a:ext uri="{FF2B5EF4-FFF2-40B4-BE49-F238E27FC236}">
                <a16:creationId xmlns:a16="http://schemas.microsoft.com/office/drawing/2014/main" id="{E01BB993-BB55-F841-D6C3-79D63DFB240F}"/>
              </a:ext>
            </a:extLst>
          </p:cNvPr>
          <p:cNvSpPr txBox="1"/>
          <p:nvPr/>
        </p:nvSpPr>
        <p:spPr>
          <a:xfrm>
            <a:off x="18544348" y="5956189"/>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21" name="TextBox 120">
            <a:extLst>
              <a:ext uri="{FF2B5EF4-FFF2-40B4-BE49-F238E27FC236}">
                <a16:creationId xmlns:a16="http://schemas.microsoft.com/office/drawing/2014/main" id="{457C5416-6CA7-9EA7-0928-C9438581C3DE}"/>
              </a:ext>
            </a:extLst>
          </p:cNvPr>
          <p:cNvSpPr txBox="1"/>
          <p:nvPr/>
        </p:nvSpPr>
        <p:spPr>
          <a:xfrm>
            <a:off x="8934289" y="5951792"/>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22" name="TextBox 121">
            <a:extLst>
              <a:ext uri="{FF2B5EF4-FFF2-40B4-BE49-F238E27FC236}">
                <a16:creationId xmlns:a16="http://schemas.microsoft.com/office/drawing/2014/main" id="{A83AE558-ED95-49B7-370B-6EE4F33C8B4D}"/>
              </a:ext>
            </a:extLst>
          </p:cNvPr>
          <p:cNvSpPr txBox="1"/>
          <p:nvPr/>
        </p:nvSpPr>
        <p:spPr>
          <a:xfrm>
            <a:off x="14372082" y="5944490"/>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23" name="TextBox 122">
            <a:extLst>
              <a:ext uri="{FF2B5EF4-FFF2-40B4-BE49-F238E27FC236}">
                <a16:creationId xmlns:a16="http://schemas.microsoft.com/office/drawing/2014/main" id="{39525783-C788-77C7-583C-184EBEDFB774}"/>
              </a:ext>
            </a:extLst>
          </p:cNvPr>
          <p:cNvSpPr txBox="1"/>
          <p:nvPr/>
        </p:nvSpPr>
        <p:spPr>
          <a:xfrm>
            <a:off x="11670938" y="6317348"/>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24" name="TextBox 123">
            <a:extLst>
              <a:ext uri="{FF2B5EF4-FFF2-40B4-BE49-F238E27FC236}">
                <a16:creationId xmlns:a16="http://schemas.microsoft.com/office/drawing/2014/main" id="{73CE74CC-7B11-AF67-87B3-32831D992ED1}"/>
              </a:ext>
            </a:extLst>
          </p:cNvPr>
          <p:cNvSpPr txBox="1"/>
          <p:nvPr/>
        </p:nvSpPr>
        <p:spPr>
          <a:xfrm>
            <a:off x="13042615" y="6328587"/>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25" name="TextBox 124">
            <a:extLst>
              <a:ext uri="{FF2B5EF4-FFF2-40B4-BE49-F238E27FC236}">
                <a16:creationId xmlns:a16="http://schemas.microsoft.com/office/drawing/2014/main" id="{554B91C5-8FB8-89F2-5EC3-C033446DB8DC}"/>
              </a:ext>
            </a:extLst>
          </p:cNvPr>
          <p:cNvSpPr txBox="1"/>
          <p:nvPr/>
        </p:nvSpPr>
        <p:spPr>
          <a:xfrm>
            <a:off x="14365226" y="6343286"/>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26" name="TextBox 125">
            <a:extLst>
              <a:ext uri="{FF2B5EF4-FFF2-40B4-BE49-F238E27FC236}">
                <a16:creationId xmlns:a16="http://schemas.microsoft.com/office/drawing/2014/main" id="{DB43571C-B223-0B1B-C93E-74C40D84F197}"/>
              </a:ext>
            </a:extLst>
          </p:cNvPr>
          <p:cNvSpPr txBox="1"/>
          <p:nvPr/>
        </p:nvSpPr>
        <p:spPr>
          <a:xfrm>
            <a:off x="17117339" y="6314073"/>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27" name="TextBox 126">
            <a:extLst>
              <a:ext uri="{FF2B5EF4-FFF2-40B4-BE49-F238E27FC236}">
                <a16:creationId xmlns:a16="http://schemas.microsoft.com/office/drawing/2014/main" id="{9126F204-C992-D13F-3047-D9FB1249781E}"/>
              </a:ext>
            </a:extLst>
          </p:cNvPr>
          <p:cNvSpPr txBox="1"/>
          <p:nvPr/>
        </p:nvSpPr>
        <p:spPr>
          <a:xfrm>
            <a:off x="18546990" y="6326958"/>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28" name="TextBox 127">
            <a:extLst>
              <a:ext uri="{FF2B5EF4-FFF2-40B4-BE49-F238E27FC236}">
                <a16:creationId xmlns:a16="http://schemas.microsoft.com/office/drawing/2014/main" id="{1E4FDA37-27E7-F3DF-C594-115362F72B43}"/>
              </a:ext>
            </a:extLst>
          </p:cNvPr>
          <p:cNvSpPr txBox="1"/>
          <p:nvPr/>
        </p:nvSpPr>
        <p:spPr>
          <a:xfrm>
            <a:off x="19915948" y="6315413"/>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29" name="TextBox 128">
            <a:extLst>
              <a:ext uri="{FF2B5EF4-FFF2-40B4-BE49-F238E27FC236}">
                <a16:creationId xmlns:a16="http://schemas.microsoft.com/office/drawing/2014/main" id="{2C626754-4A2E-D850-C4B3-606BC900C334}"/>
              </a:ext>
            </a:extLst>
          </p:cNvPr>
          <p:cNvSpPr txBox="1"/>
          <p:nvPr/>
        </p:nvSpPr>
        <p:spPr>
          <a:xfrm>
            <a:off x="10287747" y="6336416"/>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30" name="TextBox 129">
            <a:extLst>
              <a:ext uri="{FF2B5EF4-FFF2-40B4-BE49-F238E27FC236}">
                <a16:creationId xmlns:a16="http://schemas.microsoft.com/office/drawing/2014/main" id="{12B1F220-C7E8-0FD4-C036-E6FD6C9B94F2}"/>
              </a:ext>
            </a:extLst>
          </p:cNvPr>
          <p:cNvSpPr txBox="1"/>
          <p:nvPr/>
        </p:nvSpPr>
        <p:spPr>
          <a:xfrm>
            <a:off x="15754566" y="6341814"/>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cxnSp>
        <p:nvCxnSpPr>
          <p:cNvPr id="19" name="Straight Connector 18">
            <a:extLst>
              <a:ext uri="{FF2B5EF4-FFF2-40B4-BE49-F238E27FC236}">
                <a16:creationId xmlns:a16="http://schemas.microsoft.com/office/drawing/2014/main" id="{579ABA27-0929-4C2B-09F8-2F5A495AAE0A}"/>
              </a:ext>
            </a:extLst>
          </p:cNvPr>
          <p:cNvCxnSpPr>
            <a:cxnSpLocks/>
          </p:cNvCxnSpPr>
          <p:nvPr/>
        </p:nvCxnSpPr>
        <p:spPr>
          <a:xfrm>
            <a:off x="1114076" y="9540799"/>
            <a:ext cx="20088476"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5A9F43E9-0882-0A46-A976-2D639E5B09A9}"/>
              </a:ext>
            </a:extLst>
          </p:cNvPr>
          <p:cNvCxnSpPr>
            <a:cxnSpLocks/>
          </p:cNvCxnSpPr>
          <p:nvPr/>
        </p:nvCxnSpPr>
        <p:spPr>
          <a:xfrm>
            <a:off x="1114076" y="4405747"/>
            <a:ext cx="20088476"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9FDF43DA-F691-338E-2CC4-B2111F47A362}"/>
              </a:ext>
            </a:extLst>
          </p:cNvPr>
          <p:cNvCxnSpPr>
            <a:cxnSpLocks/>
          </p:cNvCxnSpPr>
          <p:nvPr/>
        </p:nvCxnSpPr>
        <p:spPr>
          <a:xfrm>
            <a:off x="1114077" y="5488131"/>
            <a:ext cx="20088476"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1D855299-4CFD-F3B2-B0B0-F48727A3135F}"/>
              </a:ext>
            </a:extLst>
          </p:cNvPr>
          <p:cNvCxnSpPr>
            <a:cxnSpLocks/>
          </p:cNvCxnSpPr>
          <p:nvPr/>
        </p:nvCxnSpPr>
        <p:spPr>
          <a:xfrm>
            <a:off x="1114078" y="6710792"/>
            <a:ext cx="20088476"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60302C2-35CE-9B92-15AA-FB50C494622D}"/>
              </a:ext>
            </a:extLst>
          </p:cNvPr>
          <p:cNvCxnSpPr>
            <a:cxnSpLocks/>
          </p:cNvCxnSpPr>
          <p:nvPr/>
        </p:nvCxnSpPr>
        <p:spPr>
          <a:xfrm>
            <a:off x="1099614" y="10385924"/>
            <a:ext cx="20088476"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2AF53E7F-3B1E-A17D-DC4F-282A0EA76A4C}"/>
              </a:ext>
            </a:extLst>
          </p:cNvPr>
          <p:cNvCxnSpPr>
            <a:cxnSpLocks/>
          </p:cNvCxnSpPr>
          <p:nvPr/>
        </p:nvCxnSpPr>
        <p:spPr>
          <a:xfrm>
            <a:off x="1114077" y="11646684"/>
            <a:ext cx="20088476"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4A14E45B-EC69-0273-7523-AC658EF16C3F}"/>
              </a:ext>
            </a:extLst>
          </p:cNvPr>
          <p:cNvCxnSpPr>
            <a:cxnSpLocks/>
          </p:cNvCxnSpPr>
          <p:nvPr/>
        </p:nvCxnSpPr>
        <p:spPr>
          <a:xfrm>
            <a:off x="1099615" y="13298009"/>
            <a:ext cx="20088476"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grpSp>
        <p:nvGrpSpPr>
          <p:cNvPr id="230" name="Group 229">
            <a:extLst>
              <a:ext uri="{FF2B5EF4-FFF2-40B4-BE49-F238E27FC236}">
                <a16:creationId xmlns:a16="http://schemas.microsoft.com/office/drawing/2014/main" id="{38FEE690-A8B2-F3FE-1D63-C80731AE8B58}"/>
              </a:ext>
            </a:extLst>
          </p:cNvPr>
          <p:cNvGrpSpPr/>
          <p:nvPr/>
        </p:nvGrpSpPr>
        <p:grpSpPr>
          <a:xfrm>
            <a:off x="4784927" y="3283533"/>
            <a:ext cx="16402713" cy="721754"/>
            <a:chOff x="5051606" y="3283533"/>
            <a:chExt cx="16136034" cy="721754"/>
          </a:xfrm>
        </p:grpSpPr>
        <p:cxnSp>
          <p:nvCxnSpPr>
            <p:cNvPr id="72" name="Straight Connector 71">
              <a:extLst>
                <a:ext uri="{FF2B5EF4-FFF2-40B4-BE49-F238E27FC236}">
                  <a16:creationId xmlns:a16="http://schemas.microsoft.com/office/drawing/2014/main" id="{9EC42702-588D-F803-579D-D11952F6D6F9}"/>
                </a:ext>
              </a:extLst>
            </p:cNvPr>
            <p:cNvCxnSpPr>
              <a:cxnSpLocks/>
            </p:cNvCxnSpPr>
            <p:nvPr/>
          </p:nvCxnSpPr>
          <p:spPr>
            <a:xfrm>
              <a:off x="5066519" y="3283533"/>
              <a:ext cx="16121120"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CE5E41AD-7887-7464-41CD-85F949ED0D05}"/>
                </a:ext>
              </a:extLst>
            </p:cNvPr>
            <p:cNvCxnSpPr>
              <a:cxnSpLocks/>
            </p:cNvCxnSpPr>
            <p:nvPr/>
          </p:nvCxnSpPr>
          <p:spPr>
            <a:xfrm>
              <a:off x="5051606" y="3629896"/>
              <a:ext cx="16121120"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8F592102-A90A-0071-6878-113173F5F7C5}"/>
                </a:ext>
              </a:extLst>
            </p:cNvPr>
            <p:cNvCxnSpPr>
              <a:cxnSpLocks/>
            </p:cNvCxnSpPr>
            <p:nvPr/>
          </p:nvCxnSpPr>
          <p:spPr>
            <a:xfrm>
              <a:off x="5066520" y="4005287"/>
              <a:ext cx="16121120"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31" name="Group 230">
            <a:extLst>
              <a:ext uri="{FF2B5EF4-FFF2-40B4-BE49-F238E27FC236}">
                <a16:creationId xmlns:a16="http://schemas.microsoft.com/office/drawing/2014/main" id="{E10F43AB-8097-57F6-53DA-B173A783A090}"/>
              </a:ext>
            </a:extLst>
          </p:cNvPr>
          <p:cNvGrpSpPr/>
          <p:nvPr/>
        </p:nvGrpSpPr>
        <p:grpSpPr>
          <a:xfrm>
            <a:off x="4784927" y="4814459"/>
            <a:ext cx="16402713" cy="361950"/>
            <a:chOff x="5066520" y="4814459"/>
            <a:chExt cx="16121120" cy="361950"/>
          </a:xfrm>
        </p:grpSpPr>
        <p:cxnSp>
          <p:nvCxnSpPr>
            <p:cNvPr id="87" name="Straight Connector 86">
              <a:extLst>
                <a:ext uri="{FF2B5EF4-FFF2-40B4-BE49-F238E27FC236}">
                  <a16:creationId xmlns:a16="http://schemas.microsoft.com/office/drawing/2014/main" id="{CFA41B93-9311-16F8-62E8-60826E6F9EEA}"/>
                </a:ext>
              </a:extLst>
            </p:cNvPr>
            <p:cNvCxnSpPr>
              <a:cxnSpLocks/>
            </p:cNvCxnSpPr>
            <p:nvPr/>
          </p:nvCxnSpPr>
          <p:spPr>
            <a:xfrm>
              <a:off x="5066520" y="4814459"/>
              <a:ext cx="16121120"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A406ED39-30F7-DA74-E2DA-60FF6DB07A92}"/>
                </a:ext>
              </a:extLst>
            </p:cNvPr>
            <p:cNvCxnSpPr>
              <a:cxnSpLocks/>
            </p:cNvCxnSpPr>
            <p:nvPr/>
          </p:nvCxnSpPr>
          <p:spPr>
            <a:xfrm>
              <a:off x="5066520" y="5176409"/>
              <a:ext cx="16121120"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32" name="Group 231">
            <a:extLst>
              <a:ext uri="{FF2B5EF4-FFF2-40B4-BE49-F238E27FC236}">
                <a16:creationId xmlns:a16="http://schemas.microsoft.com/office/drawing/2014/main" id="{128000DC-DB69-035E-1595-050F218BA376}"/>
              </a:ext>
            </a:extLst>
          </p:cNvPr>
          <p:cNvGrpSpPr/>
          <p:nvPr/>
        </p:nvGrpSpPr>
        <p:grpSpPr>
          <a:xfrm>
            <a:off x="4800087" y="5900309"/>
            <a:ext cx="16387553" cy="392430"/>
            <a:chOff x="5066520" y="5900309"/>
            <a:chExt cx="16121120" cy="392430"/>
          </a:xfrm>
        </p:grpSpPr>
        <p:cxnSp>
          <p:nvCxnSpPr>
            <p:cNvPr id="105" name="Straight Connector 104">
              <a:extLst>
                <a:ext uri="{FF2B5EF4-FFF2-40B4-BE49-F238E27FC236}">
                  <a16:creationId xmlns:a16="http://schemas.microsoft.com/office/drawing/2014/main" id="{DB42CAED-786C-0707-1263-362BED9EFF17}"/>
                </a:ext>
              </a:extLst>
            </p:cNvPr>
            <p:cNvCxnSpPr>
              <a:cxnSpLocks/>
            </p:cNvCxnSpPr>
            <p:nvPr/>
          </p:nvCxnSpPr>
          <p:spPr>
            <a:xfrm>
              <a:off x="5066520" y="5900309"/>
              <a:ext cx="16121120"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DE4CCF80-F96A-E4AD-37AE-5A2C27F2B9EC}"/>
                </a:ext>
              </a:extLst>
            </p:cNvPr>
            <p:cNvCxnSpPr>
              <a:cxnSpLocks/>
            </p:cNvCxnSpPr>
            <p:nvPr/>
          </p:nvCxnSpPr>
          <p:spPr>
            <a:xfrm>
              <a:off x="5066520" y="6292739"/>
              <a:ext cx="16121120"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33" name="Group 232">
            <a:extLst>
              <a:ext uri="{FF2B5EF4-FFF2-40B4-BE49-F238E27FC236}">
                <a16:creationId xmlns:a16="http://schemas.microsoft.com/office/drawing/2014/main" id="{981A37F7-1FEA-4A96-3D07-420DB526E797}"/>
              </a:ext>
            </a:extLst>
          </p:cNvPr>
          <p:cNvGrpSpPr/>
          <p:nvPr/>
        </p:nvGrpSpPr>
        <p:grpSpPr>
          <a:xfrm>
            <a:off x="4769769" y="7082446"/>
            <a:ext cx="16432786" cy="828492"/>
            <a:chOff x="5066521" y="7082446"/>
            <a:chExt cx="16136033" cy="828492"/>
          </a:xfrm>
        </p:grpSpPr>
        <p:cxnSp>
          <p:nvCxnSpPr>
            <p:cNvPr id="37" name="Straight Connector 36">
              <a:extLst>
                <a:ext uri="{FF2B5EF4-FFF2-40B4-BE49-F238E27FC236}">
                  <a16:creationId xmlns:a16="http://schemas.microsoft.com/office/drawing/2014/main" id="{EED50AE6-4775-DEE1-4358-D6D4F43B4C73}"/>
                </a:ext>
              </a:extLst>
            </p:cNvPr>
            <p:cNvCxnSpPr>
              <a:cxnSpLocks/>
            </p:cNvCxnSpPr>
            <p:nvPr/>
          </p:nvCxnSpPr>
          <p:spPr>
            <a:xfrm>
              <a:off x="5081434" y="7910938"/>
              <a:ext cx="16106659"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1" name="Straight Connector 130">
              <a:extLst>
                <a:ext uri="{FF2B5EF4-FFF2-40B4-BE49-F238E27FC236}">
                  <a16:creationId xmlns:a16="http://schemas.microsoft.com/office/drawing/2014/main" id="{F06F0A6E-85A7-3A10-6938-79C48CF890E6}"/>
                </a:ext>
              </a:extLst>
            </p:cNvPr>
            <p:cNvCxnSpPr>
              <a:cxnSpLocks/>
            </p:cNvCxnSpPr>
            <p:nvPr/>
          </p:nvCxnSpPr>
          <p:spPr>
            <a:xfrm>
              <a:off x="5081434" y="7082446"/>
              <a:ext cx="16121120"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2" name="Straight Connector 131">
              <a:extLst>
                <a:ext uri="{FF2B5EF4-FFF2-40B4-BE49-F238E27FC236}">
                  <a16:creationId xmlns:a16="http://schemas.microsoft.com/office/drawing/2014/main" id="{A2A6AF35-20A8-90F3-651B-BCCE102C2E6A}"/>
                </a:ext>
              </a:extLst>
            </p:cNvPr>
            <p:cNvCxnSpPr>
              <a:cxnSpLocks/>
            </p:cNvCxnSpPr>
            <p:nvPr/>
          </p:nvCxnSpPr>
          <p:spPr>
            <a:xfrm>
              <a:off x="5066521" y="7484227"/>
              <a:ext cx="16121120"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133" name="Straight Connector 132">
            <a:extLst>
              <a:ext uri="{FF2B5EF4-FFF2-40B4-BE49-F238E27FC236}">
                <a16:creationId xmlns:a16="http://schemas.microsoft.com/office/drawing/2014/main" id="{1339C417-0FD2-B0E6-3145-7F6DF85D9506}"/>
              </a:ext>
            </a:extLst>
          </p:cNvPr>
          <p:cNvCxnSpPr>
            <a:cxnSpLocks/>
          </p:cNvCxnSpPr>
          <p:nvPr/>
        </p:nvCxnSpPr>
        <p:spPr>
          <a:xfrm>
            <a:off x="1114076" y="8314343"/>
            <a:ext cx="20088479"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grpSp>
        <p:nvGrpSpPr>
          <p:cNvPr id="234" name="Group 233">
            <a:extLst>
              <a:ext uri="{FF2B5EF4-FFF2-40B4-BE49-F238E27FC236}">
                <a16:creationId xmlns:a16="http://schemas.microsoft.com/office/drawing/2014/main" id="{3D423000-EA7C-54D4-979F-7DB4D50074DB}"/>
              </a:ext>
            </a:extLst>
          </p:cNvPr>
          <p:cNvGrpSpPr/>
          <p:nvPr/>
        </p:nvGrpSpPr>
        <p:grpSpPr>
          <a:xfrm>
            <a:off x="4784956" y="8749136"/>
            <a:ext cx="16417599" cy="383777"/>
            <a:chOff x="5081434" y="8749136"/>
            <a:chExt cx="16121121" cy="383777"/>
          </a:xfrm>
        </p:grpSpPr>
        <p:cxnSp>
          <p:nvCxnSpPr>
            <p:cNvPr id="39" name="Straight Connector 38">
              <a:extLst>
                <a:ext uri="{FF2B5EF4-FFF2-40B4-BE49-F238E27FC236}">
                  <a16:creationId xmlns:a16="http://schemas.microsoft.com/office/drawing/2014/main" id="{0C1E1D30-0439-1E76-F95B-4AD7604CF55F}"/>
                </a:ext>
              </a:extLst>
            </p:cNvPr>
            <p:cNvCxnSpPr>
              <a:cxnSpLocks/>
            </p:cNvCxnSpPr>
            <p:nvPr/>
          </p:nvCxnSpPr>
          <p:spPr>
            <a:xfrm>
              <a:off x="5081434" y="8749136"/>
              <a:ext cx="16106660"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a:extLst>
                <a:ext uri="{FF2B5EF4-FFF2-40B4-BE49-F238E27FC236}">
                  <a16:creationId xmlns:a16="http://schemas.microsoft.com/office/drawing/2014/main" id="{71BF6FC2-2328-EBD4-1717-12E2D4C8ABBF}"/>
                </a:ext>
              </a:extLst>
            </p:cNvPr>
            <p:cNvCxnSpPr>
              <a:cxnSpLocks/>
            </p:cNvCxnSpPr>
            <p:nvPr/>
          </p:nvCxnSpPr>
          <p:spPr>
            <a:xfrm>
              <a:off x="5081435" y="9132913"/>
              <a:ext cx="16121120"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139" name="Straight Connector 138">
            <a:extLst>
              <a:ext uri="{FF2B5EF4-FFF2-40B4-BE49-F238E27FC236}">
                <a16:creationId xmlns:a16="http://schemas.microsoft.com/office/drawing/2014/main" id="{642859B2-A88A-E94B-12CE-E374B3A20287}"/>
              </a:ext>
            </a:extLst>
          </p:cNvPr>
          <p:cNvCxnSpPr>
            <a:cxnSpLocks/>
          </p:cNvCxnSpPr>
          <p:nvPr/>
        </p:nvCxnSpPr>
        <p:spPr>
          <a:xfrm>
            <a:off x="4784957" y="9978038"/>
            <a:ext cx="16402685"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grpSp>
        <p:nvGrpSpPr>
          <p:cNvPr id="236" name="Group 235">
            <a:extLst>
              <a:ext uri="{FF2B5EF4-FFF2-40B4-BE49-F238E27FC236}">
                <a16:creationId xmlns:a16="http://schemas.microsoft.com/office/drawing/2014/main" id="{6D4B3987-E50E-AA16-9E3B-532F63D3282C}"/>
              </a:ext>
            </a:extLst>
          </p:cNvPr>
          <p:cNvGrpSpPr/>
          <p:nvPr/>
        </p:nvGrpSpPr>
        <p:grpSpPr>
          <a:xfrm>
            <a:off x="4769769" y="10795454"/>
            <a:ext cx="16432787" cy="401781"/>
            <a:chOff x="5066523" y="10795454"/>
            <a:chExt cx="16136033" cy="401781"/>
          </a:xfrm>
        </p:grpSpPr>
        <p:cxnSp>
          <p:nvCxnSpPr>
            <p:cNvPr id="140" name="Straight Connector 139">
              <a:extLst>
                <a:ext uri="{FF2B5EF4-FFF2-40B4-BE49-F238E27FC236}">
                  <a16:creationId xmlns:a16="http://schemas.microsoft.com/office/drawing/2014/main" id="{172498F4-AC90-83C2-BD18-0794D2F97867}"/>
                </a:ext>
              </a:extLst>
            </p:cNvPr>
            <p:cNvCxnSpPr>
              <a:cxnSpLocks/>
            </p:cNvCxnSpPr>
            <p:nvPr/>
          </p:nvCxnSpPr>
          <p:spPr>
            <a:xfrm>
              <a:off x="5081436" y="10795454"/>
              <a:ext cx="16121120"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1" name="Straight Connector 140">
              <a:extLst>
                <a:ext uri="{FF2B5EF4-FFF2-40B4-BE49-F238E27FC236}">
                  <a16:creationId xmlns:a16="http://schemas.microsoft.com/office/drawing/2014/main" id="{4C8C8122-755C-B190-DBEF-8ECED6596933}"/>
                </a:ext>
              </a:extLst>
            </p:cNvPr>
            <p:cNvCxnSpPr>
              <a:cxnSpLocks/>
            </p:cNvCxnSpPr>
            <p:nvPr/>
          </p:nvCxnSpPr>
          <p:spPr>
            <a:xfrm>
              <a:off x="5066523" y="11197235"/>
              <a:ext cx="16121120"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142" name="Straight Connector 141">
            <a:extLst>
              <a:ext uri="{FF2B5EF4-FFF2-40B4-BE49-F238E27FC236}">
                <a16:creationId xmlns:a16="http://schemas.microsoft.com/office/drawing/2014/main" id="{3966B30B-877A-CDAD-1BA9-070E281A23DC}"/>
              </a:ext>
            </a:extLst>
          </p:cNvPr>
          <p:cNvCxnSpPr>
            <a:cxnSpLocks/>
          </p:cNvCxnSpPr>
          <p:nvPr/>
        </p:nvCxnSpPr>
        <p:spPr>
          <a:xfrm>
            <a:off x="1100856" y="12070069"/>
            <a:ext cx="20088031"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grpSp>
        <p:nvGrpSpPr>
          <p:cNvPr id="237" name="Group 236">
            <a:extLst>
              <a:ext uri="{FF2B5EF4-FFF2-40B4-BE49-F238E27FC236}">
                <a16:creationId xmlns:a16="http://schemas.microsoft.com/office/drawing/2014/main" id="{B00F8AB2-103D-D526-142E-C765CE94B8E2}"/>
              </a:ext>
            </a:extLst>
          </p:cNvPr>
          <p:cNvGrpSpPr/>
          <p:nvPr/>
        </p:nvGrpSpPr>
        <p:grpSpPr>
          <a:xfrm>
            <a:off x="4784957" y="12467235"/>
            <a:ext cx="16410500" cy="399138"/>
            <a:chOff x="5066525" y="12467235"/>
            <a:chExt cx="16128932" cy="399138"/>
          </a:xfrm>
        </p:grpSpPr>
        <p:cxnSp>
          <p:nvCxnSpPr>
            <p:cNvPr id="145" name="Straight Connector 144">
              <a:extLst>
                <a:ext uri="{FF2B5EF4-FFF2-40B4-BE49-F238E27FC236}">
                  <a16:creationId xmlns:a16="http://schemas.microsoft.com/office/drawing/2014/main" id="{E3F02CC6-BF08-98CF-0C28-7505E1C51D77}"/>
                </a:ext>
              </a:extLst>
            </p:cNvPr>
            <p:cNvCxnSpPr>
              <a:cxnSpLocks/>
            </p:cNvCxnSpPr>
            <p:nvPr/>
          </p:nvCxnSpPr>
          <p:spPr>
            <a:xfrm>
              <a:off x="5074337" y="12467235"/>
              <a:ext cx="16121120"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6" name="Straight Connector 145">
              <a:extLst>
                <a:ext uri="{FF2B5EF4-FFF2-40B4-BE49-F238E27FC236}">
                  <a16:creationId xmlns:a16="http://schemas.microsoft.com/office/drawing/2014/main" id="{59F3AE8D-EC71-B0B9-C9DA-75D8FEF82503}"/>
                </a:ext>
              </a:extLst>
            </p:cNvPr>
            <p:cNvCxnSpPr>
              <a:cxnSpLocks/>
            </p:cNvCxnSpPr>
            <p:nvPr/>
          </p:nvCxnSpPr>
          <p:spPr>
            <a:xfrm>
              <a:off x="5066525" y="12866373"/>
              <a:ext cx="16121120"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47" name="TextBox 146">
            <a:extLst>
              <a:ext uri="{FF2B5EF4-FFF2-40B4-BE49-F238E27FC236}">
                <a16:creationId xmlns:a16="http://schemas.microsoft.com/office/drawing/2014/main" id="{D4E5CCA2-805C-3F86-7F8C-3C2291230468}"/>
              </a:ext>
            </a:extLst>
          </p:cNvPr>
          <p:cNvSpPr txBox="1"/>
          <p:nvPr/>
        </p:nvSpPr>
        <p:spPr>
          <a:xfrm>
            <a:off x="11670938" y="6717398"/>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48" name="TextBox 147">
            <a:extLst>
              <a:ext uri="{FF2B5EF4-FFF2-40B4-BE49-F238E27FC236}">
                <a16:creationId xmlns:a16="http://schemas.microsoft.com/office/drawing/2014/main" id="{39025AD2-AA56-FF6E-8926-134D05D7D1E7}"/>
              </a:ext>
            </a:extLst>
          </p:cNvPr>
          <p:cNvSpPr txBox="1"/>
          <p:nvPr/>
        </p:nvSpPr>
        <p:spPr>
          <a:xfrm>
            <a:off x="19915948" y="6740863"/>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49" name="TextBox 148">
            <a:extLst>
              <a:ext uri="{FF2B5EF4-FFF2-40B4-BE49-F238E27FC236}">
                <a16:creationId xmlns:a16="http://schemas.microsoft.com/office/drawing/2014/main" id="{0A5CF16E-1C7D-263B-35E3-5A17167648D5}"/>
              </a:ext>
            </a:extLst>
          </p:cNvPr>
          <p:cNvSpPr txBox="1"/>
          <p:nvPr/>
        </p:nvSpPr>
        <p:spPr>
          <a:xfrm>
            <a:off x="10287747" y="6736466"/>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50" name="TextBox 149">
            <a:extLst>
              <a:ext uri="{FF2B5EF4-FFF2-40B4-BE49-F238E27FC236}">
                <a16:creationId xmlns:a16="http://schemas.microsoft.com/office/drawing/2014/main" id="{EA86FB9D-C454-6E6C-347A-1988BA866B95}"/>
              </a:ext>
            </a:extLst>
          </p:cNvPr>
          <p:cNvSpPr txBox="1"/>
          <p:nvPr/>
        </p:nvSpPr>
        <p:spPr>
          <a:xfrm>
            <a:off x="15752754" y="6741864"/>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51" name="TextBox 150">
            <a:extLst>
              <a:ext uri="{FF2B5EF4-FFF2-40B4-BE49-F238E27FC236}">
                <a16:creationId xmlns:a16="http://schemas.microsoft.com/office/drawing/2014/main" id="{E72214DF-8FB8-2C0C-1C2C-D06286303F7F}"/>
              </a:ext>
            </a:extLst>
          </p:cNvPr>
          <p:cNvSpPr txBox="1"/>
          <p:nvPr/>
        </p:nvSpPr>
        <p:spPr>
          <a:xfrm>
            <a:off x="13090688" y="7152462"/>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52" name="TextBox 151">
            <a:extLst>
              <a:ext uri="{FF2B5EF4-FFF2-40B4-BE49-F238E27FC236}">
                <a16:creationId xmlns:a16="http://schemas.microsoft.com/office/drawing/2014/main" id="{597DC8A1-11FD-6CD8-AF31-6CE44037F5ED}"/>
              </a:ext>
            </a:extLst>
          </p:cNvPr>
          <p:cNvSpPr txBox="1"/>
          <p:nvPr/>
        </p:nvSpPr>
        <p:spPr>
          <a:xfrm>
            <a:off x="8927939" y="7132892"/>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53" name="TextBox 152">
            <a:extLst>
              <a:ext uri="{FF2B5EF4-FFF2-40B4-BE49-F238E27FC236}">
                <a16:creationId xmlns:a16="http://schemas.microsoft.com/office/drawing/2014/main" id="{77C88AD1-91C3-83CE-124D-18D49046B91B}"/>
              </a:ext>
            </a:extLst>
          </p:cNvPr>
          <p:cNvSpPr txBox="1"/>
          <p:nvPr/>
        </p:nvSpPr>
        <p:spPr>
          <a:xfrm>
            <a:off x="10279382" y="9166688"/>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54" name="TextBox 153">
            <a:extLst>
              <a:ext uri="{FF2B5EF4-FFF2-40B4-BE49-F238E27FC236}">
                <a16:creationId xmlns:a16="http://schemas.microsoft.com/office/drawing/2014/main" id="{D34680FC-DE8E-8D88-32BA-F86F63D5AC79}"/>
              </a:ext>
            </a:extLst>
          </p:cNvPr>
          <p:cNvSpPr txBox="1"/>
          <p:nvPr/>
        </p:nvSpPr>
        <p:spPr>
          <a:xfrm>
            <a:off x="11723629" y="9173391"/>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55" name="TextBox 154">
            <a:extLst>
              <a:ext uri="{FF2B5EF4-FFF2-40B4-BE49-F238E27FC236}">
                <a16:creationId xmlns:a16="http://schemas.microsoft.com/office/drawing/2014/main" id="{3A999B2E-F441-B949-2A20-D8D2C1BDA06E}"/>
              </a:ext>
            </a:extLst>
          </p:cNvPr>
          <p:cNvSpPr txBox="1"/>
          <p:nvPr/>
        </p:nvSpPr>
        <p:spPr>
          <a:xfrm>
            <a:off x="13057124" y="9186276"/>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56" name="TextBox 155">
            <a:extLst>
              <a:ext uri="{FF2B5EF4-FFF2-40B4-BE49-F238E27FC236}">
                <a16:creationId xmlns:a16="http://schemas.microsoft.com/office/drawing/2014/main" id="{B0CD7854-098A-D960-C724-55155D114224}"/>
              </a:ext>
            </a:extLst>
          </p:cNvPr>
          <p:cNvSpPr txBox="1"/>
          <p:nvPr/>
        </p:nvSpPr>
        <p:spPr>
          <a:xfrm>
            <a:off x="15745739" y="9167949"/>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57" name="TextBox 156">
            <a:extLst>
              <a:ext uri="{FF2B5EF4-FFF2-40B4-BE49-F238E27FC236}">
                <a16:creationId xmlns:a16="http://schemas.microsoft.com/office/drawing/2014/main" id="{8F528CF4-F892-285C-5625-C16B0748A0E1}"/>
              </a:ext>
            </a:extLst>
          </p:cNvPr>
          <p:cNvSpPr txBox="1"/>
          <p:nvPr/>
        </p:nvSpPr>
        <p:spPr>
          <a:xfrm>
            <a:off x="17122776" y="9157248"/>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58" name="TextBox 157">
            <a:extLst>
              <a:ext uri="{FF2B5EF4-FFF2-40B4-BE49-F238E27FC236}">
                <a16:creationId xmlns:a16="http://schemas.microsoft.com/office/drawing/2014/main" id="{D034311A-5A95-6A01-AE2E-B29C233AB0E8}"/>
              </a:ext>
            </a:extLst>
          </p:cNvPr>
          <p:cNvSpPr txBox="1"/>
          <p:nvPr/>
        </p:nvSpPr>
        <p:spPr>
          <a:xfrm>
            <a:off x="18486290" y="9156589"/>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59" name="TextBox 158">
            <a:extLst>
              <a:ext uri="{FF2B5EF4-FFF2-40B4-BE49-F238E27FC236}">
                <a16:creationId xmlns:a16="http://schemas.microsoft.com/office/drawing/2014/main" id="{16475395-43C9-79F4-8A3F-F7A97F15C5F7}"/>
              </a:ext>
            </a:extLst>
          </p:cNvPr>
          <p:cNvSpPr txBox="1"/>
          <p:nvPr/>
        </p:nvSpPr>
        <p:spPr>
          <a:xfrm>
            <a:off x="8946989" y="9166706"/>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60" name="TextBox 159">
            <a:extLst>
              <a:ext uri="{FF2B5EF4-FFF2-40B4-BE49-F238E27FC236}">
                <a16:creationId xmlns:a16="http://schemas.microsoft.com/office/drawing/2014/main" id="{CDB6ED43-1D91-2276-0AA4-8EBB9619F8D3}"/>
              </a:ext>
            </a:extLst>
          </p:cNvPr>
          <p:cNvSpPr txBox="1"/>
          <p:nvPr/>
        </p:nvSpPr>
        <p:spPr>
          <a:xfrm>
            <a:off x="14373896" y="9159404"/>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61" name="TextBox 160">
            <a:extLst>
              <a:ext uri="{FF2B5EF4-FFF2-40B4-BE49-F238E27FC236}">
                <a16:creationId xmlns:a16="http://schemas.microsoft.com/office/drawing/2014/main" id="{8F878EF1-FCB4-C4B3-4AC1-7169B826B25C}"/>
              </a:ext>
            </a:extLst>
          </p:cNvPr>
          <p:cNvSpPr txBox="1"/>
          <p:nvPr/>
        </p:nvSpPr>
        <p:spPr>
          <a:xfrm>
            <a:off x="19931620" y="9156589"/>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62" name="TextBox 161">
            <a:extLst>
              <a:ext uri="{FF2B5EF4-FFF2-40B4-BE49-F238E27FC236}">
                <a16:creationId xmlns:a16="http://schemas.microsoft.com/office/drawing/2014/main" id="{353A275B-A8C9-B7A8-F0D8-4785E0680AB6}"/>
              </a:ext>
            </a:extLst>
          </p:cNvPr>
          <p:cNvSpPr txBox="1"/>
          <p:nvPr/>
        </p:nvSpPr>
        <p:spPr>
          <a:xfrm>
            <a:off x="8940639" y="9597791"/>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63" name="TextBox 162">
            <a:extLst>
              <a:ext uri="{FF2B5EF4-FFF2-40B4-BE49-F238E27FC236}">
                <a16:creationId xmlns:a16="http://schemas.microsoft.com/office/drawing/2014/main" id="{C2E7492C-D30D-284C-4E75-F6EE448A5E69}"/>
              </a:ext>
            </a:extLst>
          </p:cNvPr>
          <p:cNvSpPr txBox="1"/>
          <p:nvPr/>
        </p:nvSpPr>
        <p:spPr>
          <a:xfrm>
            <a:off x="10279382" y="10015774"/>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64" name="TextBox 163">
            <a:extLst>
              <a:ext uri="{FF2B5EF4-FFF2-40B4-BE49-F238E27FC236}">
                <a16:creationId xmlns:a16="http://schemas.microsoft.com/office/drawing/2014/main" id="{10B3193A-8C96-7D00-CCEC-7ABD84DDB121}"/>
              </a:ext>
            </a:extLst>
          </p:cNvPr>
          <p:cNvSpPr txBox="1"/>
          <p:nvPr/>
        </p:nvSpPr>
        <p:spPr>
          <a:xfrm>
            <a:off x="11738143" y="10020663"/>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65" name="TextBox 164">
            <a:extLst>
              <a:ext uri="{FF2B5EF4-FFF2-40B4-BE49-F238E27FC236}">
                <a16:creationId xmlns:a16="http://schemas.microsoft.com/office/drawing/2014/main" id="{7A5F2F8D-A77F-F97B-0D65-774D4D7B9723}"/>
              </a:ext>
            </a:extLst>
          </p:cNvPr>
          <p:cNvSpPr txBox="1"/>
          <p:nvPr/>
        </p:nvSpPr>
        <p:spPr>
          <a:xfrm>
            <a:off x="13058938" y="10048062"/>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66" name="TextBox 165">
            <a:extLst>
              <a:ext uri="{FF2B5EF4-FFF2-40B4-BE49-F238E27FC236}">
                <a16:creationId xmlns:a16="http://schemas.microsoft.com/office/drawing/2014/main" id="{E3871AE8-3816-A807-06C4-956E7DE465BD}"/>
              </a:ext>
            </a:extLst>
          </p:cNvPr>
          <p:cNvSpPr txBox="1"/>
          <p:nvPr/>
        </p:nvSpPr>
        <p:spPr>
          <a:xfrm>
            <a:off x="15763881" y="10018849"/>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67" name="TextBox 166">
            <a:extLst>
              <a:ext uri="{FF2B5EF4-FFF2-40B4-BE49-F238E27FC236}">
                <a16:creationId xmlns:a16="http://schemas.microsoft.com/office/drawing/2014/main" id="{472C6EF1-737E-CB0F-091E-B4B46EF02FE5}"/>
              </a:ext>
            </a:extLst>
          </p:cNvPr>
          <p:cNvSpPr txBox="1"/>
          <p:nvPr/>
        </p:nvSpPr>
        <p:spPr>
          <a:xfrm>
            <a:off x="17122776" y="10019034"/>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68" name="TextBox 167">
            <a:extLst>
              <a:ext uri="{FF2B5EF4-FFF2-40B4-BE49-F238E27FC236}">
                <a16:creationId xmlns:a16="http://schemas.microsoft.com/office/drawing/2014/main" id="{DAE582AD-EB14-351A-4B3C-DF551FD8F946}"/>
              </a:ext>
            </a:extLst>
          </p:cNvPr>
          <p:cNvSpPr txBox="1"/>
          <p:nvPr/>
        </p:nvSpPr>
        <p:spPr>
          <a:xfrm>
            <a:off x="18486290" y="10020189"/>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69" name="TextBox 168">
            <a:extLst>
              <a:ext uri="{FF2B5EF4-FFF2-40B4-BE49-F238E27FC236}">
                <a16:creationId xmlns:a16="http://schemas.microsoft.com/office/drawing/2014/main" id="{CD1541C9-9DE4-929F-2A47-409FF70BEE3A}"/>
              </a:ext>
            </a:extLst>
          </p:cNvPr>
          <p:cNvSpPr txBox="1"/>
          <p:nvPr/>
        </p:nvSpPr>
        <p:spPr>
          <a:xfrm>
            <a:off x="14361196" y="10021190"/>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70" name="TextBox 169">
            <a:extLst>
              <a:ext uri="{FF2B5EF4-FFF2-40B4-BE49-F238E27FC236}">
                <a16:creationId xmlns:a16="http://schemas.microsoft.com/office/drawing/2014/main" id="{C1AD77B3-7853-95CB-B0AB-A9C857AFD7EA}"/>
              </a:ext>
            </a:extLst>
          </p:cNvPr>
          <p:cNvSpPr txBox="1"/>
          <p:nvPr/>
        </p:nvSpPr>
        <p:spPr>
          <a:xfrm>
            <a:off x="19908529" y="10020189"/>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71" name="TextBox 170">
            <a:extLst>
              <a:ext uri="{FF2B5EF4-FFF2-40B4-BE49-F238E27FC236}">
                <a16:creationId xmlns:a16="http://schemas.microsoft.com/office/drawing/2014/main" id="{62DA64B6-5135-F473-3F2F-08A323433C21}"/>
              </a:ext>
            </a:extLst>
          </p:cNvPr>
          <p:cNvSpPr txBox="1"/>
          <p:nvPr/>
        </p:nvSpPr>
        <p:spPr>
          <a:xfrm>
            <a:off x="10279382" y="10434874"/>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72" name="TextBox 171">
            <a:extLst>
              <a:ext uri="{FF2B5EF4-FFF2-40B4-BE49-F238E27FC236}">
                <a16:creationId xmlns:a16="http://schemas.microsoft.com/office/drawing/2014/main" id="{D4943951-1474-E885-10B4-CEC3A23901D7}"/>
              </a:ext>
            </a:extLst>
          </p:cNvPr>
          <p:cNvSpPr txBox="1"/>
          <p:nvPr/>
        </p:nvSpPr>
        <p:spPr>
          <a:xfrm>
            <a:off x="11738143" y="10439763"/>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73" name="TextBox 172">
            <a:extLst>
              <a:ext uri="{FF2B5EF4-FFF2-40B4-BE49-F238E27FC236}">
                <a16:creationId xmlns:a16="http://schemas.microsoft.com/office/drawing/2014/main" id="{EE4A0C27-8945-E035-CACC-89E0C972D932}"/>
              </a:ext>
            </a:extLst>
          </p:cNvPr>
          <p:cNvSpPr txBox="1"/>
          <p:nvPr/>
        </p:nvSpPr>
        <p:spPr>
          <a:xfrm>
            <a:off x="13058938" y="10467162"/>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74" name="TextBox 173">
            <a:extLst>
              <a:ext uri="{FF2B5EF4-FFF2-40B4-BE49-F238E27FC236}">
                <a16:creationId xmlns:a16="http://schemas.microsoft.com/office/drawing/2014/main" id="{B363DBBF-6D8E-4F59-AFD6-E09AB39F31EA}"/>
              </a:ext>
            </a:extLst>
          </p:cNvPr>
          <p:cNvSpPr txBox="1"/>
          <p:nvPr/>
        </p:nvSpPr>
        <p:spPr>
          <a:xfrm>
            <a:off x="15763881" y="10437949"/>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75" name="TextBox 174">
            <a:extLst>
              <a:ext uri="{FF2B5EF4-FFF2-40B4-BE49-F238E27FC236}">
                <a16:creationId xmlns:a16="http://schemas.microsoft.com/office/drawing/2014/main" id="{607E1A0F-F774-DA65-7F9C-412502DA3051}"/>
              </a:ext>
            </a:extLst>
          </p:cNvPr>
          <p:cNvSpPr txBox="1"/>
          <p:nvPr/>
        </p:nvSpPr>
        <p:spPr>
          <a:xfrm>
            <a:off x="17122776" y="10438134"/>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76" name="TextBox 175">
            <a:extLst>
              <a:ext uri="{FF2B5EF4-FFF2-40B4-BE49-F238E27FC236}">
                <a16:creationId xmlns:a16="http://schemas.microsoft.com/office/drawing/2014/main" id="{ECB69EA1-9F9D-DF37-B1C0-EA82673A09B7}"/>
              </a:ext>
            </a:extLst>
          </p:cNvPr>
          <p:cNvSpPr txBox="1"/>
          <p:nvPr/>
        </p:nvSpPr>
        <p:spPr>
          <a:xfrm>
            <a:off x="18486290" y="10426589"/>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77" name="TextBox 176">
            <a:extLst>
              <a:ext uri="{FF2B5EF4-FFF2-40B4-BE49-F238E27FC236}">
                <a16:creationId xmlns:a16="http://schemas.microsoft.com/office/drawing/2014/main" id="{597E4488-E269-3BCC-58BE-67C72C8A44EC}"/>
              </a:ext>
            </a:extLst>
          </p:cNvPr>
          <p:cNvSpPr txBox="1"/>
          <p:nvPr/>
        </p:nvSpPr>
        <p:spPr>
          <a:xfrm>
            <a:off x="8946989" y="10447592"/>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78" name="TextBox 177">
            <a:extLst>
              <a:ext uri="{FF2B5EF4-FFF2-40B4-BE49-F238E27FC236}">
                <a16:creationId xmlns:a16="http://schemas.microsoft.com/office/drawing/2014/main" id="{11E69D1E-8D01-33F0-39BE-2B4D6016F743}"/>
              </a:ext>
            </a:extLst>
          </p:cNvPr>
          <p:cNvSpPr txBox="1"/>
          <p:nvPr/>
        </p:nvSpPr>
        <p:spPr>
          <a:xfrm>
            <a:off x="14373896" y="10440290"/>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79" name="TextBox 178">
            <a:extLst>
              <a:ext uri="{FF2B5EF4-FFF2-40B4-BE49-F238E27FC236}">
                <a16:creationId xmlns:a16="http://schemas.microsoft.com/office/drawing/2014/main" id="{61F64553-B2BE-7F0A-447C-83F0FB315D53}"/>
              </a:ext>
            </a:extLst>
          </p:cNvPr>
          <p:cNvSpPr txBox="1"/>
          <p:nvPr/>
        </p:nvSpPr>
        <p:spPr>
          <a:xfrm>
            <a:off x="19908529" y="10426589"/>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80" name="TextBox 179">
            <a:extLst>
              <a:ext uri="{FF2B5EF4-FFF2-40B4-BE49-F238E27FC236}">
                <a16:creationId xmlns:a16="http://schemas.microsoft.com/office/drawing/2014/main" id="{240F2376-9430-92D3-81F3-AD3600C1B996}"/>
              </a:ext>
            </a:extLst>
          </p:cNvPr>
          <p:cNvSpPr txBox="1"/>
          <p:nvPr/>
        </p:nvSpPr>
        <p:spPr>
          <a:xfrm>
            <a:off x="10292082" y="10834924"/>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81" name="TextBox 180">
            <a:extLst>
              <a:ext uri="{FF2B5EF4-FFF2-40B4-BE49-F238E27FC236}">
                <a16:creationId xmlns:a16="http://schemas.microsoft.com/office/drawing/2014/main" id="{CE440F40-B09C-D5AD-2105-03FF83AFA50E}"/>
              </a:ext>
            </a:extLst>
          </p:cNvPr>
          <p:cNvSpPr txBox="1"/>
          <p:nvPr/>
        </p:nvSpPr>
        <p:spPr>
          <a:xfrm>
            <a:off x="11738143" y="10839813"/>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82" name="TextBox 181">
            <a:extLst>
              <a:ext uri="{FF2B5EF4-FFF2-40B4-BE49-F238E27FC236}">
                <a16:creationId xmlns:a16="http://schemas.microsoft.com/office/drawing/2014/main" id="{2409C73A-172A-DEA9-2BF9-D9C58B0DF18F}"/>
              </a:ext>
            </a:extLst>
          </p:cNvPr>
          <p:cNvSpPr txBox="1"/>
          <p:nvPr/>
        </p:nvSpPr>
        <p:spPr>
          <a:xfrm>
            <a:off x="13058938" y="10867212"/>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83" name="TextBox 182">
            <a:extLst>
              <a:ext uri="{FF2B5EF4-FFF2-40B4-BE49-F238E27FC236}">
                <a16:creationId xmlns:a16="http://schemas.microsoft.com/office/drawing/2014/main" id="{26F8111D-7796-EB68-9906-15953928685D}"/>
              </a:ext>
            </a:extLst>
          </p:cNvPr>
          <p:cNvSpPr txBox="1"/>
          <p:nvPr/>
        </p:nvSpPr>
        <p:spPr>
          <a:xfrm>
            <a:off x="15751181" y="10837999"/>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84" name="TextBox 183">
            <a:extLst>
              <a:ext uri="{FF2B5EF4-FFF2-40B4-BE49-F238E27FC236}">
                <a16:creationId xmlns:a16="http://schemas.microsoft.com/office/drawing/2014/main" id="{B05260F4-1FEE-D6D3-9994-1BD10FD96223}"/>
              </a:ext>
            </a:extLst>
          </p:cNvPr>
          <p:cNvSpPr txBox="1"/>
          <p:nvPr/>
        </p:nvSpPr>
        <p:spPr>
          <a:xfrm>
            <a:off x="17122776" y="10838184"/>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85" name="TextBox 184">
            <a:extLst>
              <a:ext uri="{FF2B5EF4-FFF2-40B4-BE49-F238E27FC236}">
                <a16:creationId xmlns:a16="http://schemas.microsoft.com/office/drawing/2014/main" id="{00BD7B9F-7DCE-1AC9-54D0-4B7DF93F2FA6}"/>
              </a:ext>
            </a:extLst>
          </p:cNvPr>
          <p:cNvSpPr txBox="1"/>
          <p:nvPr/>
        </p:nvSpPr>
        <p:spPr>
          <a:xfrm>
            <a:off x="18486290" y="10839339"/>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86" name="TextBox 185">
            <a:extLst>
              <a:ext uri="{FF2B5EF4-FFF2-40B4-BE49-F238E27FC236}">
                <a16:creationId xmlns:a16="http://schemas.microsoft.com/office/drawing/2014/main" id="{A270B617-03FC-F1C5-29FE-086843386C31}"/>
              </a:ext>
            </a:extLst>
          </p:cNvPr>
          <p:cNvSpPr txBox="1"/>
          <p:nvPr/>
        </p:nvSpPr>
        <p:spPr>
          <a:xfrm>
            <a:off x="14386596" y="10840340"/>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188" name="TextBox 187">
            <a:extLst>
              <a:ext uri="{FF2B5EF4-FFF2-40B4-BE49-F238E27FC236}">
                <a16:creationId xmlns:a16="http://schemas.microsoft.com/office/drawing/2014/main" id="{9E183CD0-A888-0DCC-61EE-2B9B4950B806}"/>
              </a:ext>
            </a:extLst>
          </p:cNvPr>
          <p:cNvSpPr txBox="1"/>
          <p:nvPr/>
        </p:nvSpPr>
        <p:spPr>
          <a:xfrm>
            <a:off x="9233087" y="11675337"/>
            <a:ext cx="571426" cy="369332"/>
          </a:xfrm>
          <a:prstGeom prst="rect">
            <a:avLst/>
          </a:prstGeom>
          <a:noFill/>
        </p:spPr>
        <p:txBody>
          <a:bodyPr wrap="square">
            <a:spAutoFit/>
          </a:bodyPr>
          <a:lstStyle/>
          <a:p>
            <a:r>
              <a:rPr kumimoji="0" lang="en-US" altLang="en-US" sz="1800" b="0" i="0" u="none" strike="noStrike" cap="none" normalizeH="0" baseline="0" dirty="0">
                <a:ln>
                  <a:noFill/>
                </a:ln>
                <a:effectLst/>
                <a:latin typeface="Montserrat Medium" panose="00000600000000000000" pitchFamily="2" charset="0"/>
                <a:cs typeface="Arial" panose="020B0604020202020204" pitchFamily="34" charset="0"/>
              </a:rPr>
              <a:t>US</a:t>
            </a:r>
            <a:endParaRPr lang="en-US" dirty="0">
              <a:latin typeface="Montserrat Medium" panose="00000600000000000000" pitchFamily="2" charset="0"/>
            </a:endParaRPr>
          </a:p>
        </p:txBody>
      </p:sp>
      <p:sp>
        <p:nvSpPr>
          <p:cNvPr id="189" name="TextBox 188">
            <a:extLst>
              <a:ext uri="{FF2B5EF4-FFF2-40B4-BE49-F238E27FC236}">
                <a16:creationId xmlns:a16="http://schemas.microsoft.com/office/drawing/2014/main" id="{670CE2DB-8EE4-652D-B022-44DA44FF0911}"/>
              </a:ext>
            </a:extLst>
          </p:cNvPr>
          <p:cNvSpPr txBox="1"/>
          <p:nvPr/>
        </p:nvSpPr>
        <p:spPr>
          <a:xfrm>
            <a:off x="10591207" y="11667836"/>
            <a:ext cx="529484" cy="369332"/>
          </a:xfrm>
          <a:prstGeom prst="rect">
            <a:avLst/>
          </a:prstGeom>
          <a:noFill/>
        </p:spPr>
        <p:txBody>
          <a:bodyPr wrap="square">
            <a:spAutoFit/>
          </a:bodyPr>
          <a:lstStyle/>
          <a:p>
            <a:r>
              <a:rPr kumimoji="0" lang="en-US" altLang="en-US" sz="1800" b="0" i="0" u="none" strike="noStrike" cap="none" normalizeH="0" baseline="0" dirty="0">
                <a:ln>
                  <a:noFill/>
                </a:ln>
                <a:effectLst/>
                <a:latin typeface="Montserrat Medium" panose="00000600000000000000" pitchFamily="2" charset="0"/>
                <a:cs typeface="Arial" panose="020B0604020202020204" pitchFamily="34" charset="0"/>
              </a:rPr>
              <a:t>US</a:t>
            </a:r>
            <a:endParaRPr lang="en-US" dirty="0">
              <a:latin typeface="Montserrat Medium" panose="00000600000000000000" pitchFamily="2" charset="0"/>
            </a:endParaRPr>
          </a:p>
        </p:txBody>
      </p:sp>
      <p:sp>
        <p:nvSpPr>
          <p:cNvPr id="190" name="TextBox 189">
            <a:extLst>
              <a:ext uri="{FF2B5EF4-FFF2-40B4-BE49-F238E27FC236}">
                <a16:creationId xmlns:a16="http://schemas.microsoft.com/office/drawing/2014/main" id="{88A42F1B-5DEA-DED9-F0B4-B6787D0651AF}"/>
              </a:ext>
            </a:extLst>
          </p:cNvPr>
          <p:cNvSpPr txBox="1"/>
          <p:nvPr/>
        </p:nvSpPr>
        <p:spPr>
          <a:xfrm>
            <a:off x="11990510" y="11675337"/>
            <a:ext cx="727835" cy="369332"/>
          </a:xfrm>
          <a:prstGeom prst="rect">
            <a:avLst/>
          </a:prstGeom>
          <a:noFill/>
        </p:spPr>
        <p:txBody>
          <a:bodyPr wrap="square">
            <a:spAutoFit/>
          </a:bodyPr>
          <a:lstStyle/>
          <a:p>
            <a:r>
              <a:rPr kumimoji="0" lang="en-US" altLang="en-US" sz="1800" b="0" i="0" u="none" strike="noStrike" cap="none" normalizeH="0" baseline="0" dirty="0">
                <a:ln>
                  <a:noFill/>
                </a:ln>
                <a:effectLst/>
                <a:latin typeface="Montserrat Medium" panose="00000600000000000000" pitchFamily="2" charset="0"/>
                <a:cs typeface="Arial" panose="020B0604020202020204" pitchFamily="34" charset="0"/>
              </a:rPr>
              <a:t>U</a:t>
            </a:r>
            <a:r>
              <a:rPr lang="en-US" altLang="en-US" dirty="0">
                <a:latin typeface="Montserrat Medium" panose="00000600000000000000" pitchFamily="2" charset="0"/>
                <a:cs typeface="Arial" panose="020B0604020202020204" pitchFamily="34" charset="0"/>
              </a:rPr>
              <a:t>K</a:t>
            </a:r>
            <a:endParaRPr lang="en-US" dirty="0">
              <a:latin typeface="Montserrat Medium" panose="00000600000000000000" pitchFamily="2" charset="0"/>
            </a:endParaRPr>
          </a:p>
        </p:txBody>
      </p:sp>
      <p:sp>
        <p:nvSpPr>
          <p:cNvPr id="191" name="TextBox 190">
            <a:extLst>
              <a:ext uri="{FF2B5EF4-FFF2-40B4-BE49-F238E27FC236}">
                <a16:creationId xmlns:a16="http://schemas.microsoft.com/office/drawing/2014/main" id="{1BF5DEDC-32A7-D2EE-BC1E-76AFB0984FA8}"/>
              </a:ext>
            </a:extLst>
          </p:cNvPr>
          <p:cNvSpPr txBox="1"/>
          <p:nvPr/>
        </p:nvSpPr>
        <p:spPr>
          <a:xfrm>
            <a:off x="13370766" y="11682666"/>
            <a:ext cx="626820" cy="369332"/>
          </a:xfrm>
          <a:prstGeom prst="rect">
            <a:avLst/>
          </a:prstGeom>
          <a:noFill/>
        </p:spPr>
        <p:txBody>
          <a:bodyPr wrap="square">
            <a:spAutoFit/>
          </a:bodyPr>
          <a:lstStyle/>
          <a:p>
            <a:r>
              <a:rPr kumimoji="0" lang="en-US" altLang="en-US" sz="1800" b="0" i="0" u="none" strike="noStrike" cap="none" normalizeH="0" baseline="0" dirty="0">
                <a:ln>
                  <a:noFill/>
                </a:ln>
                <a:effectLst/>
                <a:latin typeface="Montserrat Medium" panose="00000600000000000000" pitchFamily="2" charset="0"/>
                <a:cs typeface="Arial" panose="020B0604020202020204" pitchFamily="34" charset="0"/>
              </a:rPr>
              <a:t>UK</a:t>
            </a:r>
            <a:endParaRPr lang="en-US" dirty="0">
              <a:latin typeface="Montserrat Medium" panose="00000600000000000000" pitchFamily="2" charset="0"/>
            </a:endParaRPr>
          </a:p>
        </p:txBody>
      </p:sp>
      <p:sp>
        <p:nvSpPr>
          <p:cNvPr id="192" name="TextBox 191">
            <a:extLst>
              <a:ext uri="{FF2B5EF4-FFF2-40B4-BE49-F238E27FC236}">
                <a16:creationId xmlns:a16="http://schemas.microsoft.com/office/drawing/2014/main" id="{B7BA1DEE-53B2-CB26-7733-24EFE66EDC40}"/>
              </a:ext>
            </a:extLst>
          </p:cNvPr>
          <p:cNvSpPr txBox="1"/>
          <p:nvPr/>
        </p:nvSpPr>
        <p:spPr>
          <a:xfrm>
            <a:off x="14684061" y="11687888"/>
            <a:ext cx="536408" cy="369332"/>
          </a:xfrm>
          <a:prstGeom prst="rect">
            <a:avLst/>
          </a:prstGeom>
          <a:noFill/>
        </p:spPr>
        <p:txBody>
          <a:bodyPr wrap="square">
            <a:spAutoFit/>
          </a:bodyPr>
          <a:lstStyle/>
          <a:p>
            <a:r>
              <a:rPr kumimoji="0" lang="en-US" altLang="en-US" sz="1800" b="0" i="0" u="none" strike="noStrike" cap="none" normalizeH="0" baseline="0" dirty="0">
                <a:ln>
                  <a:noFill/>
                </a:ln>
                <a:effectLst/>
                <a:latin typeface="Montserrat Medium" panose="00000600000000000000" pitchFamily="2" charset="0"/>
                <a:cs typeface="Arial" panose="020B0604020202020204" pitchFamily="34" charset="0"/>
              </a:rPr>
              <a:t>US</a:t>
            </a:r>
            <a:endParaRPr lang="en-US" dirty="0">
              <a:latin typeface="Montserrat Medium" panose="00000600000000000000" pitchFamily="2" charset="0"/>
            </a:endParaRPr>
          </a:p>
        </p:txBody>
      </p:sp>
      <p:sp>
        <p:nvSpPr>
          <p:cNvPr id="193" name="TextBox 192">
            <a:extLst>
              <a:ext uri="{FF2B5EF4-FFF2-40B4-BE49-F238E27FC236}">
                <a16:creationId xmlns:a16="http://schemas.microsoft.com/office/drawing/2014/main" id="{32F233C7-C631-456C-6650-7E572E6DA167}"/>
              </a:ext>
            </a:extLst>
          </p:cNvPr>
          <p:cNvSpPr txBox="1"/>
          <p:nvPr/>
        </p:nvSpPr>
        <p:spPr>
          <a:xfrm>
            <a:off x="16071900" y="11678361"/>
            <a:ext cx="534026" cy="369332"/>
          </a:xfrm>
          <a:prstGeom prst="rect">
            <a:avLst/>
          </a:prstGeom>
          <a:noFill/>
        </p:spPr>
        <p:txBody>
          <a:bodyPr wrap="square">
            <a:spAutoFit/>
          </a:bodyPr>
          <a:lstStyle/>
          <a:p>
            <a:r>
              <a:rPr kumimoji="0" lang="en-US" altLang="en-US" sz="1800" b="0" i="0" u="none" strike="noStrike" cap="none" normalizeH="0" baseline="0" dirty="0">
                <a:ln>
                  <a:noFill/>
                </a:ln>
                <a:effectLst/>
                <a:latin typeface="Montserrat Medium" panose="00000600000000000000" pitchFamily="2" charset="0"/>
                <a:cs typeface="Arial" panose="020B0604020202020204" pitchFamily="34" charset="0"/>
              </a:rPr>
              <a:t>UK</a:t>
            </a:r>
            <a:endParaRPr lang="en-US" dirty="0">
              <a:latin typeface="Montserrat Medium" panose="00000600000000000000" pitchFamily="2" charset="0"/>
            </a:endParaRPr>
          </a:p>
        </p:txBody>
      </p:sp>
      <p:sp>
        <p:nvSpPr>
          <p:cNvPr id="194" name="TextBox 193">
            <a:extLst>
              <a:ext uri="{FF2B5EF4-FFF2-40B4-BE49-F238E27FC236}">
                <a16:creationId xmlns:a16="http://schemas.microsoft.com/office/drawing/2014/main" id="{BF9CD7B1-F50E-3A32-AA32-9ED18464DB8B}"/>
              </a:ext>
            </a:extLst>
          </p:cNvPr>
          <p:cNvSpPr txBox="1"/>
          <p:nvPr/>
        </p:nvSpPr>
        <p:spPr>
          <a:xfrm>
            <a:off x="17449997" y="11671379"/>
            <a:ext cx="566785" cy="369332"/>
          </a:xfrm>
          <a:prstGeom prst="rect">
            <a:avLst/>
          </a:prstGeom>
          <a:noFill/>
        </p:spPr>
        <p:txBody>
          <a:bodyPr wrap="square">
            <a:spAutoFit/>
          </a:bodyPr>
          <a:lstStyle/>
          <a:p>
            <a:r>
              <a:rPr kumimoji="0" lang="en-US" altLang="en-US" sz="1800" b="0" i="0" u="none" strike="noStrike" cap="none" normalizeH="0" baseline="0" dirty="0">
                <a:ln>
                  <a:noFill/>
                </a:ln>
                <a:effectLst/>
                <a:latin typeface="Montserrat Medium" panose="00000600000000000000" pitchFamily="2" charset="0"/>
                <a:cs typeface="Arial" panose="020B0604020202020204" pitchFamily="34" charset="0"/>
              </a:rPr>
              <a:t>US</a:t>
            </a:r>
            <a:endParaRPr lang="en-US" dirty="0">
              <a:latin typeface="Montserrat Medium" panose="00000600000000000000" pitchFamily="2" charset="0"/>
            </a:endParaRPr>
          </a:p>
        </p:txBody>
      </p:sp>
      <p:sp>
        <p:nvSpPr>
          <p:cNvPr id="195" name="TextBox 194">
            <a:extLst>
              <a:ext uri="{FF2B5EF4-FFF2-40B4-BE49-F238E27FC236}">
                <a16:creationId xmlns:a16="http://schemas.microsoft.com/office/drawing/2014/main" id="{D5B974A0-5D8A-FA50-0197-0B636F831422}"/>
              </a:ext>
            </a:extLst>
          </p:cNvPr>
          <p:cNvSpPr txBox="1"/>
          <p:nvPr/>
        </p:nvSpPr>
        <p:spPr>
          <a:xfrm>
            <a:off x="18795338" y="11677811"/>
            <a:ext cx="602866" cy="369332"/>
          </a:xfrm>
          <a:prstGeom prst="rect">
            <a:avLst/>
          </a:prstGeom>
          <a:noFill/>
        </p:spPr>
        <p:txBody>
          <a:bodyPr wrap="square">
            <a:spAutoFit/>
          </a:bodyPr>
          <a:lstStyle/>
          <a:p>
            <a:r>
              <a:rPr kumimoji="0" lang="en-US" altLang="en-US" sz="1800" b="0" i="0" u="none" strike="noStrike" cap="none" normalizeH="0" baseline="0" dirty="0">
                <a:ln>
                  <a:noFill/>
                </a:ln>
                <a:effectLst/>
                <a:latin typeface="Montserrat Medium" panose="00000600000000000000" pitchFamily="2" charset="0"/>
                <a:cs typeface="Arial" panose="020B0604020202020204" pitchFamily="34" charset="0"/>
              </a:rPr>
              <a:t>UK</a:t>
            </a:r>
            <a:endParaRPr lang="en-US" dirty="0">
              <a:latin typeface="Montserrat Medium" panose="00000600000000000000" pitchFamily="2" charset="0"/>
            </a:endParaRPr>
          </a:p>
        </p:txBody>
      </p:sp>
      <p:sp>
        <p:nvSpPr>
          <p:cNvPr id="196" name="TextBox 195">
            <a:extLst>
              <a:ext uri="{FF2B5EF4-FFF2-40B4-BE49-F238E27FC236}">
                <a16:creationId xmlns:a16="http://schemas.microsoft.com/office/drawing/2014/main" id="{A7829B3C-49A6-055C-00C8-62F9010352E8}"/>
              </a:ext>
            </a:extLst>
          </p:cNvPr>
          <p:cNvSpPr txBox="1"/>
          <p:nvPr/>
        </p:nvSpPr>
        <p:spPr>
          <a:xfrm>
            <a:off x="19938331" y="11674182"/>
            <a:ext cx="1123289" cy="369332"/>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effectLst/>
                <a:latin typeface="Montserrat Medium" panose="00000600000000000000" pitchFamily="2" charset="0"/>
                <a:cs typeface="Arial" panose="020B0604020202020204" pitchFamily="34" charset="0"/>
              </a:rPr>
              <a:t>Canada</a:t>
            </a:r>
            <a:endParaRPr kumimoji="0" lang="en-US" altLang="en-US" sz="1800" b="0" i="0" u="none" strike="noStrike" cap="none" normalizeH="0" baseline="0" dirty="0">
              <a:ln>
                <a:noFill/>
              </a:ln>
              <a:effectLst/>
              <a:latin typeface="Montserrat Medium" panose="00000600000000000000" pitchFamily="2" charset="0"/>
            </a:endParaRPr>
          </a:p>
        </p:txBody>
      </p:sp>
      <p:sp>
        <p:nvSpPr>
          <p:cNvPr id="199" name="TextBox 198">
            <a:extLst>
              <a:ext uri="{FF2B5EF4-FFF2-40B4-BE49-F238E27FC236}">
                <a16:creationId xmlns:a16="http://schemas.microsoft.com/office/drawing/2014/main" id="{21781199-3823-C09D-97DD-86757861BAD4}"/>
              </a:ext>
            </a:extLst>
          </p:cNvPr>
          <p:cNvSpPr txBox="1"/>
          <p:nvPr/>
        </p:nvSpPr>
        <p:spPr>
          <a:xfrm>
            <a:off x="10257614" y="12109458"/>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200" name="TextBox 199">
            <a:extLst>
              <a:ext uri="{FF2B5EF4-FFF2-40B4-BE49-F238E27FC236}">
                <a16:creationId xmlns:a16="http://schemas.microsoft.com/office/drawing/2014/main" id="{1677726D-CCB4-67AC-4965-136B6FA0E921}"/>
              </a:ext>
            </a:extLst>
          </p:cNvPr>
          <p:cNvSpPr txBox="1"/>
          <p:nvPr/>
        </p:nvSpPr>
        <p:spPr>
          <a:xfrm>
            <a:off x="11716375" y="12101647"/>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201" name="TextBox 200">
            <a:extLst>
              <a:ext uri="{FF2B5EF4-FFF2-40B4-BE49-F238E27FC236}">
                <a16:creationId xmlns:a16="http://schemas.microsoft.com/office/drawing/2014/main" id="{429DC978-6479-0267-BDE8-E42D0EA1EDC6}"/>
              </a:ext>
            </a:extLst>
          </p:cNvPr>
          <p:cNvSpPr txBox="1"/>
          <p:nvPr/>
        </p:nvSpPr>
        <p:spPr>
          <a:xfrm>
            <a:off x="13062570" y="12116346"/>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202" name="TextBox 201">
            <a:extLst>
              <a:ext uri="{FF2B5EF4-FFF2-40B4-BE49-F238E27FC236}">
                <a16:creationId xmlns:a16="http://schemas.microsoft.com/office/drawing/2014/main" id="{6F1D6A58-F56E-EFEA-7315-FAADC0B15849}"/>
              </a:ext>
            </a:extLst>
          </p:cNvPr>
          <p:cNvSpPr txBox="1"/>
          <p:nvPr/>
        </p:nvSpPr>
        <p:spPr>
          <a:xfrm>
            <a:off x="8925221" y="12109476"/>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203" name="TextBox 202">
            <a:extLst>
              <a:ext uri="{FF2B5EF4-FFF2-40B4-BE49-F238E27FC236}">
                <a16:creationId xmlns:a16="http://schemas.microsoft.com/office/drawing/2014/main" id="{7FD74703-8EE2-7566-1274-6318BE25EE79}"/>
              </a:ext>
            </a:extLst>
          </p:cNvPr>
          <p:cNvSpPr txBox="1"/>
          <p:nvPr/>
        </p:nvSpPr>
        <p:spPr>
          <a:xfrm>
            <a:off x="14339428" y="12102174"/>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204" name="TextBox 203">
            <a:extLst>
              <a:ext uri="{FF2B5EF4-FFF2-40B4-BE49-F238E27FC236}">
                <a16:creationId xmlns:a16="http://schemas.microsoft.com/office/drawing/2014/main" id="{11618736-04FF-7A5F-B87A-0131C4815AA0}"/>
              </a:ext>
            </a:extLst>
          </p:cNvPr>
          <p:cNvSpPr txBox="1"/>
          <p:nvPr/>
        </p:nvSpPr>
        <p:spPr>
          <a:xfrm>
            <a:off x="19895364" y="12130670"/>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205" name="TextBox 204">
            <a:extLst>
              <a:ext uri="{FF2B5EF4-FFF2-40B4-BE49-F238E27FC236}">
                <a16:creationId xmlns:a16="http://schemas.microsoft.com/office/drawing/2014/main" id="{9E2D3E5D-60D1-9E37-EC98-15B3A08146AB}"/>
              </a:ext>
            </a:extLst>
          </p:cNvPr>
          <p:cNvSpPr txBox="1"/>
          <p:nvPr/>
        </p:nvSpPr>
        <p:spPr>
          <a:xfrm>
            <a:off x="17115522" y="12505506"/>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206" name="TextBox 205">
            <a:extLst>
              <a:ext uri="{FF2B5EF4-FFF2-40B4-BE49-F238E27FC236}">
                <a16:creationId xmlns:a16="http://schemas.microsoft.com/office/drawing/2014/main" id="{DBC03A08-4648-AC2B-EB12-95434C6D93D4}"/>
              </a:ext>
            </a:extLst>
          </p:cNvPr>
          <p:cNvSpPr txBox="1"/>
          <p:nvPr/>
        </p:nvSpPr>
        <p:spPr>
          <a:xfrm>
            <a:off x="18479036" y="12506661"/>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207" name="TextBox 206">
            <a:extLst>
              <a:ext uri="{FF2B5EF4-FFF2-40B4-BE49-F238E27FC236}">
                <a16:creationId xmlns:a16="http://schemas.microsoft.com/office/drawing/2014/main" id="{FC504BA2-F5C2-1ADE-33A6-7E06DAA7D849}"/>
              </a:ext>
            </a:extLst>
          </p:cNvPr>
          <p:cNvSpPr txBox="1"/>
          <p:nvPr/>
        </p:nvSpPr>
        <p:spPr>
          <a:xfrm>
            <a:off x="15743927" y="12920803"/>
            <a:ext cx="1173731" cy="338554"/>
          </a:xfrm>
          <a:prstGeom prst="rect">
            <a:avLst/>
          </a:prstGeom>
          <a:noFill/>
        </p:spPr>
        <p:txBody>
          <a:bodyPr wrap="square">
            <a:spAutoFit/>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Montserrat Medium" panose="00000600000000000000" pitchFamily="2" charset="0"/>
              </a:rPr>
              <a:t>X</a:t>
            </a:r>
          </a:p>
        </p:txBody>
      </p:sp>
      <p:sp>
        <p:nvSpPr>
          <p:cNvPr id="208" name="Slide Number Placeholder 2">
            <a:extLst>
              <a:ext uri="{FF2B5EF4-FFF2-40B4-BE49-F238E27FC236}">
                <a16:creationId xmlns:a16="http://schemas.microsoft.com/office/drawing/2014/main" id="{48DD08D5-00A2-2C08-F10E-7290B7269095}"/>
              </a:ext>
            </a:extLst>
          </p:cNvPr>
          <p:cNvSpPr txBox="1">
            <a:spLocks/>
          </p:cNvSpPr>
          <p:nvPr/>
        </p:nvSpPr>
        <p:spPr bwMode="auto">
          <a:xfrm>
            <a:off x="21548196" y="13054127"/>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1pPr>
            <a:lvl2pPr marL="742950" indent="-28575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2pPr>
            <a:lvl3pPr marL="11430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3pPr>
            <a:lvl4pPr marL="16002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4pPr>
            <a:lvl5pPr marL="20574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5pPr>
            <a:lvl6pPr marL="25146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6pPr>
            <a:lvl7pPr marL="29718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7pPr>
            <a:lvl8pPr marL="34290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8pPr>
            <a:lvl9pPr marL="38862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9pPr>
          </a:lstStyle>
          <a:p>
            <a:pPr>
              <a:spcBef>
                <a:spcPct val="0"/>
              </a:spcBef>
              <a:spcAft>
                <a:spcPct val="0"/>
              </a:spcAft>
              <a:buClrTx/>
              <a:buFontTx/>
              <a:buNone/>
            </a:pPr>
            <a:fld id="{FA0C463E-6A4D-F042-9807-764166508018}" type="slidenum">
              <a:rPr lang="en-US" altLang="en-US" sz="1800" smtClean="0">
                <a:latin typeface="Montserrat Medium" panose="00000600000000000000" pitchFamily="2" charset="0"/>
              </a:rPr>
              <a:pPr>
                <a:spcBef>
                  <a:spcPct val="0"/>
                </a:spcBef>
                <a:spcAft>
                  <a:spcPct val="0"/>
                </a:spcAft>
                <a:buClrTx/>
                <a:buFontTx/>
                <a:buNone/>
              </a:pPr>
              <a:t>10</a:t>
            </a:fld>
            <a:endParaRPr lang="en-US" altLang="en-US" sz="1800" dirty="0">
              <a:latin typeface="Montserrat Medium" panose="00000600000000000000" pitchFamily="2" charset="0"/>
            </a:endParaRPr>
          </a:p>
        </p:txBody>
      </p:sp>
      <p:sp>
        <p:nvSpPr>
          <p:cNvPr id="210" name="TextBox 209">
            <a:extLst>
              <a:ext uri="{FF2B5EF4-FFF2-40B4-BE49-F238E27FC236}">
                <a16:creationId xmlns:a16="http://schemas.microsoft.com/office/drawing/2014/main" id="{80BF88BF-7C2C-5CA7-83D3-4465029664ED}"/>
              </a:ext>
            </a:extLst>
          </p:cNvPr>
          <p:cNvSpPr txBox="1"/>
          <p:nvPr/>
        </p:nvSpPr>
        <p:spPr>
          <a:xfrm>
            <a:off x="4954338" y="3229571"/>
            <a:ext cx="2813562" cy="394852"/>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sz="1600" b="0" i="0" u="none" strike="noStrike" kern="1200" baseline="0" dirty="0">
                <a:ln>
                  <a:noFill/>
                </a:ln>
                <a:effectLst/>
                <a:latin typeface="Montserrat Medium" panose="00000600000000000000" pitchFamily="2" charset="0"/>
                <a:cs typeface="Arial" panose="020B0604020202020204" pitchFamily="34" charset="0"/>
              </a:rPr>
              <a:t>Acquired Co.</a:t>
            </a:r>
            <a:endParaRPr lang="en-US" sz="1600" b="0" i="0" u="none" strike="noStrike" dirty="0">
              <a:effectLst/>
              <a:latin typeface="Montserrat Medium" panose="00000600000000000000" pitchFamily="2" charset="0"/>
            </a:endParaRPr>
          </a:p>
        </p:txBody>
      </p:sp>
      <p:sp>
        <p:nvSpPr>
          <p:cNvPr id="211" name="TextBox 210">
            <a:extLst>
              <a:ext uri="{FF2B5EF4-FFF2-40B4-BE49-F238E27FC236}">
                <a16:creationId xmlns:a16="http://schemas.microsoft.com/office/drawing/2014/main" id="{9B3E8999-1771-B7BF-0AA4-E819E345DEF1}"/>
              </a:ext>
            </a:extLst>
          </p:cNvPr>
          <p:cNvSpPr txBox="1"/>
          <p:nvPr/>
        </p:nvSpPr>
        <p:spPr>
          <a:xfrm>
            <a:off x="4941638" y="3572326"/>
            <a:ext cx="2813562" cy="394852"/>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sz="1600" b="0" i="0" u="none" strike="noStrike" kern="1200" baseline="0" dirty="0">
                <a:ln>
                  <a:noFill/>
                </a:ln>
                <a:effectLst/>
                <a:latin typeface="Montserrat Medium" panose="00000600000000000000" pitchFamily="2" charset="0"/>
                <a:cs typeface="Arial" panose="020B0604020202020204" pitchFamily="34" charset="0"/>
              </a:rPr>
              <a:t>Joint</a:t>
            </a:r>
            <a:endParaRPr lang="en-US" sz="1600" b="0" i="0" u="none" strike="noStrike" dirty="0">
              <a:effectLst/>
              <a:latin typeface="Montserrat Medium" panose="00000600000000000000" pitchFamily="2" charset="0"/>
            </a:endParaRPr>
          </a:p>
        </p:txBody>
      </p:sp>
      <p:sp>
        <p:nvSpPr>
          <p:cNvPr id="212" name="TextBox 211">
            <a:extLst>
              <a:ext uri="{FF2B5EF4-FFF2-40B4-BE49-F238E27FC236}">
                <a16:creationId xmlns:a16="http://schemas.microsoft.com/office/drawing/2014/main" id="{C3AEA84A-85B8-A7DB-4CC8-AAEC00250462}"/>
              </a:ext>
            </a:extLst>
          </p:cNvPr>
          <p:cNvSpPr txBox="1"/>
          <p:nvPr/>
        </p:nvSpPr>
        <p:spPr>
          <a:xfrm>
            <a:off x="4941638" y="3967178"/>
            <a:ext cx="2813562" cy="394852"/>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sz="1600" b="0" i="0" u="none" strike="noStrike" kern="1200" baseline="0" dirty="0">
                <a:ln>
                  <a:noFill/>
                </a:ln>
                <a:effectLst/>
                <a:latin typeface="Montserrat Medium" panose="00000600000000000000" pitchFamily="2" charset="0"/>
                <a:cs typeface="Arial" panose="020B0604020202020204" pitchFamily="34" charset="0"/>
              </a:rPr>
              <a:t>Neither</a:t>
            </a:r>
            <a:endParaRPr lang="en-US" sz="1600" b="0" i="0" u="none" strike="noStrike" dirty="0">
              <a:effectLst/>
              <a:latin typeface="Montserrat Medium" panose="00000600000000000000" pitchFamily="2" charset="0"/>
            </a:endParaRPr>
          </a:p>
        </p:txBody>
      </p:sp>
      <p:sp>
        <p:nvSpPr>
          <p:cNvPr id="213" name="TextBox 212">
            <a:extLst>
              <a:ext uri="{FF2B5EF4-FFF2-40B4-BE49-F238E27FC236}">
                <a16:creationId xmlns:a16="http://schemas.microsoft.com/office/drawing/2014/main" id="{8AE65B4D-3F43-2C32-02C1-BB71DAF61C54}"/>
              </a:ext>
            </a:extLst>
          </p:cNvPr>
          <p:cNvSpPr txBox="1"/>
          <p:nvPr/>
        </p:nvSpPr>
        <p:spPr>
          <a:xfrm>
            <a:off x="4926176" y="5152247"/>
            <a:ext cx="2813562" cy="369332"/>
          </a:xfrm>
          <a:prstGeom prst="rect">
            <a:avLst/>
          </a:prstGeom>
          <a:noFill/>
        </p:spPr>
        <p:txBody>
          <a:bodyPr wrap="square">
            <a:spAutoFit/>
          </a:bodyPr>
          <a:lstStyle/>
          <a:p>
            <a:pPr marL="0" marR="0" indent="0" algn="l" rtl="0" eaLnBrk="1" fontAlgn="b" latinLnBrk="0" hangingPunct="1">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Government</a:t>
            </a:r>
            <a:endParaRPr lang="en-US" b="0" i="0" u="none" strike="noStrike" dirty="0">
              <a:effectLst/>
              <a:latin typeface="Montserrat Medium" panose="00000600000000000000" pitchFamily="2" charset="0"/>
            </a:endParaRPr>
          </a:p>
        </p:txBody>
      </p:sp>
      <p:sp>
        <p:nvSpPr>
          <p:cNvPr id="216" name="TextBox 215">
            <a:extLst>
              <a:ext uri="{FF2B5EF4-FFF2-40B4-BE49-F238E27FC236}">
                <a16:creationId xmlns:a16="http://schemas.microsoft.com/office/drawing/2014/main" id="{CE9B7B34-1CE1-521D-A843-5A0B69A66E1A}"/>
              </a:ext>
            </a:extLst>
          </p:cNvPr>
          <p:cNvSpPr txBox="1"/>
          <p:nvPr/>
        </p:nvSpPr>
        <p:spPr>
          <a:xfrm>
            <a:off x="4938474" y="4771147"/>
            <a:ext cx="2813562" cy="432683"/>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Open System</a:t>
            </a:r>
          </a:p>
        </p:txBody>
      </p:sp>
      <p:sp>
        <p:nvSpPr>
          <p:cNvPr id="217" name="TextBox 216">
            <a:extLst>
              <a:ext uri="{FF2B5EF4-FFF2-40B4-BE49-F238E27FC236}">
                <a16:creationId xmlns:a16="http://schemas.microsoft.com/office/drawing/2014/main" id="{A2E5BB5D-DBC3-82E5-9AA2-DAD44DC0802B}"/>
              </a:ext>
            </a:extLst>
          </p:cNvPr>
          <p:cNvSpPr txBox="1"/>
          <p:nvPr/>
        </p:nvSpPr>
        <p:spPr>
          <a:xfrm>
            <a:off x="4954338" y="5839585"/>
            <a:ext cx="2813562" cy="432683"/>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Acquirer Storage co</a:t>
            </a:r>
            <a:endParaRPr lang="en-US" b="0" i="0" u="none" strike="noStrike" dirty="0">
              <a:effectLst/>
              <a:latin typeface="Montserrat Medium" panose="00000600000000000000" pitchFamily="2" charset="0"/>
            </a:endParaRPr>
          </a:p>
        </p:txBody>
      </p:sp>
      <p:sp>
        <p:nvSpPr>
          <p:cNvPr id="218" name="TextBox 217">
            <a:extLst>
              <a:ext uri="{FF2B5EF4-FFF2-40B4-BE49-F238E27FC236}">
                <a16:creationId xmlns:a16="http://schemas.microsoft.com/office/drawing/2014/main" id="{0541B076-1ED1-A018-FCDB-42B99A428295}"/>
              </a:ext>
            </a:extLst>
          </p:cNvPr>
          <p:cNvSpPr txBox="1"/>
          <p:nvPr/>
        </p:nvSpPr>
        <p:spPr>
          <a:xfrm>
            <a:off x="4943267" y="6259315"/>
            <a:ext cx="2813562" cy="432683"/>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Acquired Co. AE</a:t>
            </a:r>
            <a:endParaRPr lang="en-US" b="0" i="0" u="none" strike="noStrike" dirty="0">
              <a:effectLst/>
              <a:latin typeface="Montserrat Medium" panose="00000600000000000000" pitchFamily="2" charset="0"/>
            </a:endParaRPr>
          </a:p>
        </p:txBody>
      </p:sp>
      <p:sp>
        <p:nvSpPr>
          <p:cNvPr id="219" name="TextBox 218">
            <a:extLst>
              <a:ext uri="{FF2B5EF4-FFF2-40B4-BE49-F238E27FC236}">
                <a16:creationId xmlns:a16="http://schemas.microsoft.com/office/drawing/2014/main" id="{E2D145D5-2AAC-54B8-F8C2-40C7C0A7F231}"/>
              </a:ext>
            </a:extLst>
          </p:cNvPr>
          <p:cNvSpPr txBox="1"/>
          <p:nvPr/>
        </p:nvSpPr>
        <p:spPr>
          <a:xfrm>
            <a:off x="4955958" y="7038726"/>
            <a:ext cx="2813562" cy="432683"/>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VAD/VAR</a:t>
            </a:r>
          </a:p>
        </p:txBody>
      </p:sp>
      <p:sp>
        <p:nvSpPr>
          <p:cNvPr id="220" name="TextBox 219">
            <a:extLst>
              <a:ext uri="{FF2B5EF4-FFF2-40B4-BE49-F238E27FC236}">
                <a16:creationId xmlns:a16="http://schemas.microsoft.com/office/drawing/2014/main" id="{17CD6F11-C1B0-68DE-F8D8-E402461BF799}"/>
              </a:ext>
            </a:extLst>
          </p:cNvPr>
          <p:cNvSpPr txBox="1"/>
          <p:nvPr/>
        </p:nvSpPr>
        <p:spPr>
          <a:xfrm>
            <a:off x="4955958" y="7470383"/>
            <a:ext cx="2813562" cy="432683"/>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OEM</a:t>
            </a:r>
            <a:endParaRPr lang="en-US" b="0" i="0" u="none" strike="noStrike" dirty="0">
              <a:effectLst/>
              <a:latin typeface="Montserrat Medium" panose="00000600000000000000" pitchFamily="2" charset="0"/>
            </a:endParaRPr>
          </a:p>
        </p:txBody>
      </p:sp>
      <p:sp>
        <p:nvSpPr>
          <p:cNvPr id="221" name="TextBox 220">
            <a:extLst>
              <a:ext uri="{FF2B5EF4-FFF2-40B4-BE49-F238E27FC236}">
                <a16:creationId xmlns:a16="http://schemas.microsoft.com/office/drawing/2014/main" id="{D8ED0E39-B68D-7E77-81D2-7294D3FC2882}"/>
              </a:ext>
            </a:extLst>
          </p:cNvPr>
          <p:cNvSpPr txBox="1"/>
          <p:nvPr/>
        </p:nvSpPr>
        <p:spPr>
          <a:xfrm>
            <a:off x="4955958" y="7876783"/>
            <a:ext cx="2813562" cy="432683"/>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SI</a:t>
            </a:r>
            <a:endParaRPr lang="en-US" b="0" i="0" u="none" strike="noStrike" dirty="0">
              <a:effectLst/>
              <a:latin typeface="Montserrat Medium" panose="00000600000000000000" pitchFamily="2" charset="0"/>
            </a:endParaRPr>
          </a:p>
        </p:txBody>
      </p:sp>
      <p:sp>
        <p:nvSpPr>
          <p:cNvPr id="222" name="TextBox 221">
            <a:extLst>
              <a:ext uri="{FF2B5EF4-FFF2-40B4-BE49-F238E27FC236}">
                <a16:creationId xmlns:a16="http://schemas.microsoft.com/office/drawing/2014/main" id="{5F49A263-331A-A68E-BF78-219D734158B8}"/>
              </a:ext>
            </a:extLst>
          </p:cNvPr>
          <p:cNvSpPr txBox="1"/>
          <p:nvPr/>
        </p:nvSpPr>
        <p:spPr>
          <a:xfrm>
            <a:off x="4932227" y="8689899"/>
            <a:ext cx="2813562" cy="432683"/>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Acquirer only</a:t>
            </a:r>
            <a:endParaRPr lang="en-US" b="0" i="0" u="none" strike="noStrike" dirty="0">
              <a:effectLst/>
              <a:latin typeface="Montserrat Medium" panose="00000600000000000000" pitchFamily="2" charset="0"/>
            </a:endParaRPr>
          </a:p>
        </p:txBody>
      </p:sp>
      <p:sp>
        <p:nvSpPr>
          <p:cNvPr id="223" name="TextBox 222">
            <a:extLst>
              <a:ext uri="{FF2B5EF4-FFF2-40B4-BE49-F238E27FC236}">
                <a16:creationId xmlns:a16="http://schemas.microsoft.com/office/drawing/2014/main" id="{354FA7AB-FF1B-84B7-F6EC-766D45553AB9}"/>
              </a:ext>
            </a:extLst>
          </p:cNvPr>
          <p:cNvSpPr txBox="1"/>
          <p:nvPr/>
        </p:nvSpPr>
        <p:spPr>
          <a:xfrm>
            <a:off x="4932227" y="9083599"/>
            <a:ext cx="2813562" cy="432683"/>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Mixed</a:t>
            </a:r>
            <a:endParaRPr lang="en-US" b="0" i="0" u="none" strike="noStrike" dirty="0">
              <a:effectLst/>
              <a:latin typeface="Montserrat Medium" panose="00000600000000000000" pitchFamily="2" charset="0"/>
            </a:endParaRPr>
          </a:p>
        </p:txBody>
      </p:sp>
      <p:sp>
        <p:nvSpPr>
          <p:cNvPr id="224" name="TextBox 223">
            <a:extLst>
              <a:ext uri="{FF2B5EF4-FFF2-40B4-BE49-F238E27FC236}">
                <a16:creationId xmlns:a16="http://schemas.microsoft.com/office/drawing/2014/main" id="{8686E8EE-C145-03CB-5CE3-E39960501943}"/>
              </a:ext>
            </a:extLst>
          </p:cNvPr>
          <p:cNvSpPr txBox="1"/>
          <p:nvPr/>
        </p:nvSpPr>
        <p:spPr>
          <a:xfrm>
            <a:off x="4921977" y="9939470"/>
            <a:ext cx="2813562" cy="432683"/>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sz="1800" b="0" i="0" u="none" strike="noStrike" kern="1200" baseline="0" dirty="0">
                <a:ln>
                  <a:noFill/>
                </a:ln>
                <a:effectLst/>
                <a:latin typeface="Montserrat Medium" panose="00000600000000000000" pitchFamily="2" charset="0"/>
                <a:cs typeface="Arial" panose="020B0604020202020204" pitchFamily="34" charset="0"/>
              </a:rPr>
              <a:t>Non-Standard</a:t>
            </a:r>
            <a:endParaRPr lang="en-US" sz="1800" b="0" i="0" u="none" strike="noStrike" dirty="0">
              <a:effectLst/>
              <a:latin typeface="Montserrat Medium" panose="00000600000000000000" pitchFamily="2" charset="0"/>
            </a:endParaRPr>
          </a:p>
        </p:txBody>
      </p:sp>
      <p:sp>
        <p:nvSpPr>
          <p:cNvPr id="225" name="TextBox 224">
            <a:extLst>
              <a:ext uri="{FF2B5EF4-FFF2-40B4-BE49-F238E27FC236}">
                <a16:creationId xmlns:a16="http://schemas.microsoft.com/office/drawing/2014/main" id="{9AF2A114-F217-D83A-F670-17C3C79A40EB}"/>
              </a:ext>
            </a:extLst>
          </p:cNvPr>
          <p:cNvSpPr txBox="1"/>
          <p:nvPr/>
        </p:nvSpPr>
        <p:spPr>
          <a:xfrm>
            <a:off x="4950841" y="10758700"/>
            <a:ext cx="2813562" cy="432683"/>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sz="1800" b="0" i="0" u="none" strike="noStrike" kern="1200" baseline="0" dirty="0">
                <a:ln>
                  <a:noFill/>
                </a:ln>
                <a:effectLst/>
                <a:latin typeface="Montserrat Medium" panose="00000600000000000000" pitchFamily="2" charset="0"/>
                <a:cs typeface="Arial" panose="020B0604020202020204" pitchFamily="34" charset="0"/>
              </a:rPr>
              <a:t>PS</a:t>
            </a:r>
            <a:endParaRPr lang="en-US" sz="1800" b="0" i="0" u="none" strike="noStrike" dirty="0">
              <a:effectLst/>
              <a:latin typeface="Montserrat Medium" panose="00000600000000000000" pitchFamily="2" charset="0"/>
            </a:endParaRPr>
          </a:p>
        </p:txBody>
      </p:sp>
      <p:sp>
        <p:nvSpPr>
          <p:cNvPr id="226" name="TextBox 225">
            <a:extLst>
              <a:ext uri="{FF2B5EF4-FFF2-40B4-BE49-F238E27FC236}">
                <a16:creationId xmlns:a16="http://schemas.microsoft.com/office/drawing/2014/main" id="{9AA0B534-8067-25EF-F8F5-F9B75FD7CA08}"/>
              </a:ext>
            </a:extLst>
          </p:cNvPr>
          <p:cNvSpPr txBox="1"/>
          <p:nvPr/>
        </p:nvSpPr>
        <p:spPr>
          <a:xfrm>
            <a:off x="4963541" y="11165100"/>
            <a:ext cx="2813562" cy="432683"/>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sz="1800" b="0" i="0" u="none" strike="noStrike" kern="1200" baseline="0" dirty="0">
                <a:ln>
                  <a:noFill/>
                </a:ln>
                <a:effectLst/>
                <a:latin typeface="Montserrat Medium" panose="00000600000000000000" pitchFamily="2" charset="0"/>
                <a:cs typeface="Arial" panose="020B0604020202020204" pitchFamily="34" charset="0"/>
              </a:rPr>
              <a:t>Others?</a:t>
            </a:r>
            <a:endParaRPr lang="en-US" sz="1800" b="0" i="0" u="none" strike="noStrike" dirty="0">
              <a:effectLst/>
              <a:latin typeface="Montserrat Medium" panose="00000600000000000000" pitchFamily="2" charset="0"/>
            </a:endParaRPr>
          </a:p>
        </p:txBody>
      </p:sp>
      <p:sp>
        <p:nvSpPr>
          <p:cNvPr id="227" name="TextBox 226">
            <a:extLst>
              <a:ext uri="{FF2B5EF4-FFF2-40B4-BE49-F238E27FC236}">
                <a16:creationId xmlns:a16="http://schemas.microsoft.com/office/drawing/2014/main" id="{6A98BED1-F7BB-BC4F-4E53-8CE018D30761}"/>
              </a:ext>
            </a:extLst>
          </p:cNvPr>
          <p:cNvSpPr txBox="1"/>
          <p:nvPr/>
        </p:nvSpPr>
        <p:spPr>
          <a:xfrm>
            <a:off x="4930060" y="12422564"/>
            <a:ext cx="2813562" cy="432683"/>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sz="1800" b="0" i="0" u="none" strike="noStrike" kern="1200" baseline="0" dirty="0">
                <a:ln>
                  <a:noFill/>
                </a:ln>
                <a:effectLst/>
                <a:latin typeface="Montserrat Medium" panose="00000600000000000000" pitchFamily="2" charset="0"/>
                <a:cs typeface="Arial" panose="020B0604020202020204" pitchFamily="34" charset="0"/>
              </a:rPr>
              <a:t>Return</a:t>
            </a:r>
            <a:endParaRPr lang="en-US" sz="1800" b="0" i="0" u="none" strike="noStrike" dirty="0">
              <a:effectLst/>
              <a:latin typeface="Montserrat Medium" panose="00000600000000000000" pitchFamily="2" charset="0"/>
            </a:endParaRPr>
          </a:p>
        </p:txBody>
      </p:sp>
      <p:sp>
        <p:nvSpPr>
          <p:cNvPr id="228" name="TextBox 227">
            <a:extLst>
              <a:ext uri="{FF2B5EF4-FFF2-40B4-BE49-F238E27FC236}">
                <a16:creationId xmlns:a16="http://schemas.microsoft.com/office/drawing/2014/main" id="{C4B04418-2DE3-4409-23A6-760B8391495E}"/>
              </a:ext>
            </a:extLst>
          </p:cNvPr>
          <p:cNvSpPr txBox="1"/>
          <p:nvPr/>
        </p:nvSpPr>
        <p:spPr>
          <a:xfrm>
            <a:off x="4930060" y="12828964"/>
            <a:ext cx="2813562" cy="432683"/>
          </a:xfrm>
          <a:prstGeom prst="rect">
            <a:avLst/>
          </a:prstGeom>
          <a:noFill/>
        </p:spPr>
        <p:txBody>
          <a:bodyPr wrap="square">
            <a:spAutoFit/>
          </a:bodyPr>
          <a:lstStyle/>
          <a:p>
            <a:pPr marL="0" marR="0" indent="0" algn="l" rtl="0" eaLnBrk="1" fontAlgn="b" latinLnBrk="0" hangingPunct="1">
              <a:lnSpc>
                <a:spcPct val="150000"/>
              </a:lnSpc>
              <a:spcBef>
                <a:spcPts val="0"/>
              </a:spcBef>
              <a:spcAft>
                <a:spcPts val="0"/>
              </a:spcAft>
            </a:pPr>
            <a:r>
              <a:rPr lang="en-US" sz="1800" b="0" i="0" u="none" strike="noStrike" kern="1200" baseline="0" dirty="0">
                <a:ln>
                  <a:noFill/>
                </a:ln>
                <a:effectLst/>
                <a:latin typeface="Montserrat Medium" panose="00000600000000000000" pitchFamily="2" charset="0"/>
                <a:cs typeface="Arial" panose="020B0604020202020204" pitchFamily="34" charset="0"/>
              </a:rPr>
              <a:t>Cancellation</a:t>
            </a:r>
            <a:endParaRPr lang="en-US" sz="1800" b="0" i="0" u="none" strike="noStrike" dirty="0">
              <a:effectLst/>
              <a:latin typeface="Montserrat Medium" panose="00000600000000000000" pitchFamily="2" charset="0"/>
            </a:endParaRPr>
          </a:p>
        </p:txBody>
      </p:sp>
    </p:spTree>
    <p:extLst>
      <p:ext uri="{BB962C8B-B14F-4D97-AF65-F5344CB8AC3E}">
        <p14:creationId xmlns:p14="http://schemas.microsoft.com/office/powerpoint/2010/main" val="38126814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9FB4113-7D9A-4941-0CFC-FA66A208DD6C}"/>
              </a:ext>
            </a:extLst>
          </p:cNvPr>
          <p:cNvSpPr txBox="1"/>
          <p:nvPr/>
        </p:nvSpPr>
        <p:spPr>
          <a:xfrm>
            <a:off x="1113466" y="782425"/>
            <a:ext cx="17174533" cy="923330"/>
          </a:xfrm>
          <a:prstGeom prst="rect">
            <a:avLst/>
          </a:prstGeom>
          <a:noFill/>
        </p:spPr>
        <p:txBody>
          <a:bodyPr wrap="square" lIns="0" tIns="0" rIns="0" bIns="0" rtlCol="0">
            <a:spAutoFit/>
          </a:bodyPr>
          <a:lstStyle/>
          <a:p>
            <a:r>
              <a:rPr lang="en-US" altLang="en-US" sz="6000" dirty="0">
                <a:solidFill>
                  <a:schemeClr val="tx2">
                    <a:lumMod val="60000"/>
                    <a:lumOff val="40000"/>
                  </a:schemeClr>
                </a:solidFill>
                <a:latin typeface="Montserrat Black" panose="00000A00000000000000" pitchFamily="2" charset="0"/>
              </a:rPr>
              <a:t>SCENARIO #1 – SATELLITE RADIO</a:t>
            </a:r>
            <a:endParaRPr lang="en-US" sz="4400" b="1" dirty="0">
              <a:solidFill>
                <a:schemeClr val="tx2">
                  <a:lumMod val="60000"/>
                  <a:lumOff val="40000"/>
                </a:schemeClr>
              </a:solidFill>
              <a:latin typeface="Montserrat Black" panose="00000A00000000000000" pitchFamily="2" charset="0"/>
            </a:endParaRPr>
          </a:p>
        </p:txBody>
      </p:sp>
      <p:cxnSp>
        <p:nvCxnSpPr>
          <p:cNvPr id="12" name="Straight Connector 11">
            <a:extLst>
              <a:ext uri="{FF2B5EF4-FFF2-40B4-BE49-F238E27FC236}">
                <a16:creationId xmlns:a16="http://schemas.microsoft.com/office/drawing/2014/main" id="{38B747C7-FF27-2BAC-C704-E286FBEE61D3}"/>
              </a:ext>
            </a:extLst>
          </p:cNvPr>
          <p:cNvCxnSpPr>
            <a:cxnSpLocks/>
          </p:cNvCxnSpPr>
          <p:nvPr/>
        </p:nvCxnSpPr>
        <p:spPr>
          <a:xfrm>
            <a:off x="1113468" y="1945474"/>
            <a:ext cx="4234387" cy="0"/>
          </a:xfrm>
          <a:prstGeom prst="line">
            <a:avLst/>
          </a:prstGeom>
          <a:ln w="571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7E4FEF6C-BEDE-4AB8-2262-FF8318FEE5D7}"/>
              </a:ext>
            </a:extLst>
          </p:cNvPr>
          <p:cNvSpPr txBox="1"/>
          <p:nvPr/>
        </p:nvSpPr>
        <p:spPr>
          <a:xfrm>
            <a:off x="958516" y="7063670"/>
            <a:ext cx="11247339" cy="665823"/>
          </a:xfrm>
          <a:prstGeom prst="rect">
            <a:avLst/>
          </a:prstGeom>
          <a:noFill/>
        </p:spPr>
        <p:txBody>
          <a:bodyPr wrap="square">
            <a:spAutoFit/>
          </a:bodyPr>
          <a:lstStyle/>
          <a:p>
            <a:pPr eaLnBrk="1" hangingPunct="1">
              <a:lnSpc>
                <a:spcPct val="150000"/>
              </a:lnSpc>
              <a:buFontTx/>
              <a:buNone/>
            </a:pPr>
            <a:r>
              <a:rPr lang="en-US" altLang="en-US" sz="2800" u="sng" dirty="0">
                <a:latin typeface="Montserrat Bold" panose="00000800000000000000" pitchFamily="2" charset="0"/>
              </a:rPr>
              <a:t>Competition</a:t>
            </a:r>
          </a:p>
        </p:txBody>
      </p:sp>
      <p:sp>
        <p:nvSpPr>
          <p:cNvPr id="9" name="TextBox 8">
            <a:extLst>
              <a:ext uri="{FF2B5EF4-FFF2-40B4-BE49-F238E27FC236}">
                <a16:creationId xmlns:a16="http://schemas.microsoft.com/office/drawing/2014/main" id="{74A6AC43-7948-1C07-D0D3-0F7389E78581}"/>
              </a:ext>
            </a:extLst>
          </p:cNvPr>
          <p:cNvSpPr txBox="1"/>
          <p:nvPr/>
        </p:nvSpPr>
        <p:spPr>
          <a:xfrm>
            <a:off x="958516" y="7609454"/>
            <a:ext cx="13464066" cy="665823"/>
          </a:xfrm>
          <a:prstGeom prst="rect">
            <a:avLst/>
          </a:prstGeom>
          <a:noFill/>
        </p:spPr>
        <p:txBody>
          <a:bodyPr wrap="square">
            <a:spAutoFit/>
          </a:bodyPr>
          <a:lstStyle/>
          <a:p>
            <a:pPr marL="514350" indent="-514350" eaLnBrk="1" hangingPunct="1">
              <a:lnSpc>
                <a:spcPct val="150000"/>
              </a:lnSpc>
              <a:buClr>
                <a:schemeClr val="tx1"/>
              </a:buClr>
              <a:buFont typeface="+mj-lt"/>
              <a:buAutoNum type="arabicPeriod"/>
            </a:pPr>
            <a:r>
              <a:rPr lang="en-US" altLang="en-US" sz="2800" dirty="0">
                <a:latin typeface="Montserrat Medium" panose="00000600000000000000" pitchFamily="2" charset="0"/>
              </a:rPr>
              <a:t>EMC (slightly lower priced solution)</a:t>
            </a:r>
          </a:p>
        </p:txBody>
      </p:sp>
      <p:grpSp>
        <p:nvGrpSpPr>
          <p:cNvPr id="18" name="Group 17">
            <a:extLst>
              <a:ext uri="{FF2B5EF4-FFF2-40B4-BE49-F238E27FC236}">
                <a16:creationId xmlns:a16="http://schemas.microsoft.com/office/drawing/2014/main" id="{2AEEF5F8-7089-E8EA-D03E-B49AC6BD998D}"/>
              </a:ext>
            </a:extLst>
          </p:cNvPr>
          <p:cNvGrpSpPr/>
          <p:nvPr/>
        </p:nvGrpSpPr>
        <p:grpSpPr>
          <a:xfrm>
            <a:off x="958516" y="8628087"/>
            <a:ext cx="13464066" cy="2059495"/>
            <a:chOff x="958516" y="5872124"/>
            <a:chExt cx="13464066" cy="2059495"/>
          </a:xfrm>
        </p:grpSpPr>
        <p:sp>
          <p:nvSpPr>
            <p:cNvPr id="19" name="TextBox 18">
              <a:extLst>
                <a:ext uri="{FF2B5EF4-FFF2-40B4-BE49-F238E27FC236}">
                  <a16:creationId xmlns:a16="http://schemas.microsoft.com/office/drawing/2014/main" id="{600E04AC-EEAD-30B6-80CB-89ABF5ABABE2}"/>
                </a:ext>
              </a:extLst>
            </p:cNvPr>
            <p:cNvSpPr txBox="1"/>
            <p:nvPr/>
          </p:nvSpPr>
          <p:spPr>
            <a:xfrm>
              <a:off x="958516" y="5872124"/>
              <a:ext cx="11247339" cy="523220"/>
            </a:xfrm>
            <a:prstGeom prst="rect">
              <a:avLst/>
            </a:prstGeom>
            <a:noFill/>
          </p:spPr>
          <p:txBody>
            <a:bodyPr wrap="square">
              <a:spAutoFit/>
            </a:bodyPr>
            <a:lstStyle/>
            <a:p>
              <a:pPr eaLnBrk="1" hangingPunct="1">
                <a:buFontTx/>
                <a:buNone/>
              </a:pPr>
              <a:r>
                <a:rPr lang="en-US" altLang="en-US" sz="2800" u="sng" dirty="0">
                  <a:latin typeface="Montserrat Bold" panose="00000800000000000000" pitchFamily="2" charset="0"/>
                </a:rPr>
                <a:t>Processes Tested</a:t>
              </a:r>
              <a:endParaRPr lang="en-US" altLang="en-US" sz="2800" dirty="0">
                <a:latin typeface="Montserrat Bold" panose="00000800000000000000" pitchFamily="2" charset="0"/>
              </a:endParaRPr>
            </a:p>
          </p:txBody>
        </p:sp>
        <p:sp>
          <p:nvSpPr>
            <p:cNvPr id="26" name="TextBox 25">
              <a:extLst>
                <a:ext uri="{FF2B5EF4-FFF2-40B4-BE49-F238E27FC236}">
                  <a16:creationId xmlns:a16="http://schemas.microsoft.com/office/drawing/2014/main" id="{CAEECB0F-6091-B919-44B7-FB044134C580}"/>
                </a:ext>
              </a:extLst>
            </p:cNvPr>
            <p:cNvSpPr txBox="1"/>
            <p:nvPr/>
          </p:nvSpPr>
          <p:spPr>
            <a:xfrm>
              <a:off x="958516" y="6546624"/>
              <a:ext cx="13464066" cy="1384995"/>
            </a:xfrm>
            <a:prstGeom prst="rect">
              <a:avLst/>
            </a:prstGeom>
            <a:noFill/>
          </p:spPr>
          <p:txBody>
            <a:bodyPr wrap="square">
              <a:spAutoFit/>
            </a:bodyPr>
            <a:lstStyle/>
            <a:p>
              <a:pPr marL="514350" indent="-514350" eaLnBrk="1" hangingPunct="1">
                <a:buClr>
                  <a:schemeClr val="tx1"/>
                </a:buClr>
                <a:buFont typeface="+mj-lt"/>
                <a:buAutoNum type="arabicPeriod"/>
              </a:pPr>
              <a:r>
                <a:rPr lang="en-US" altLang="en-US" sz="2800" dirty="0">
                  <a:latin typeface="Montserrat Medium" panose="00000600000000000000" pitchFamily="2" charset="0"/>
                </a:rPr>
                <a:t>Maintain margin on Acquired Co. product sold by Acquirer</a:t>
              </a:r>
              <a:br>
                <a:rPr lang="en-US" altLang="en-US" sz="2800" dirty="0">
                  <a:latin typeface="Montserrat Medium" panose="00000600000000000000" pitchFamily="2" charset="0"/>
                </a:rPr>
              </a:br>
              <a:endParaRPr lang="en-US" altLang="en-US" sz="2800" dirty="0">
                <a:latin typeface="Montserrat Medium" panose="00000600000000000000" pitchFamily="2" charset="0"/>
              </a:endParaRPr>
            </a:p>
            <a:p>
              <a:pPr marL="514350" indent="-514350" eaLnBrk="1" hangingPunct="1">
                <a:buClr>
                  <a:schemeClr val="tx1"/>
                </a:buClr>
                <a:buFont typeface="+mj-lt"/>
                <a:buAutoNum type="arabicPeriod"/>
              </a:pPr>
              <a:r>
                <a:rPr lang="en-US" altLang="en-US" sz="2800" dirty="0">
                  <a:latin typeface="Montserrat Medium" panose="00000600000000000000" pitchFamily="2" charset="0"/>
                </a:rPr>
                <a:t>Eliminate inter-company transactions</a:t>
              </a:r>
            </a:p>
          </p:txBody>
        </p:sp>
      </p:grpSp>
      <p:grpSp>
        <p:nvGrpSpPr>
          <p:cNvPr id="171" name="Group 170">
            <a:extLst>
              <a:ext uri="{FF2B5EF4-FFF2-40B4-BE49-F238E27FC236}">
                <a16:creationId xmlns:a16="http://schemas.microsoft.com/office/drawing/2014/main" id="{1B0CD67A-9A80-9A0C-B6FD-7C2124D535DC}"/>
              </a:ext>
            </a:extLst>
          </p:cNvPr>
          <p:cNvGrpSpPr/>
          <p:nvPr/>
        </p:nvGrpSpPr>
        <p:grpSpPr>
          <a:xfrm>
            <a:off x="14181884" y="4915534"/>
            <a:ext cx="9972098" cy="6903859"/>
            <a:chOff x="14981869" y="6158667"/>
            <a:chExt cx="7801148" cy="5400872"/>
          </a:xfrm>
        </p:grpSpPr>
        <p:sp>
          <p:nvSpPr>
            <p:cNvPr id="124" name="Rectangle 123">
              <a:extLst>
                <a:ext uri="{FF2B5EF4-FFF2-40B4-BE49-F238E27FC236}">
                  <a16:creationId xmlns:a16="http://schemas.microsoft.com/office/drawing/2014/main" id="{934CC3E9-6A58-A364-7972-41E4B2DF889D}"/>
                </a:ext>
              </a:extLst>
            </p:cNvPr>
            <p:cNvSpPr/>
            <p:nvPr/>
          </p:nvSpPr>
          <p:spPr>
            <a:xfrm>
              <a:off x="14981869" y="6158667"/>
              <a:ext cx="7691787" cy="912903"/>
            </a:xfrm>
            <a:prstGeom prst="rect">
              <a:avLst/>
            </a:prstGeom>
            <a:solidFill>
              <a:schemeClr val="tx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5" name="Rectangle 124">
              <a:extLst>
                <a:ext uri="{FF2B5EF4-FFF2-40B4-BE49-F238E27FC236}">
                  <a16:creationId xmlns:a16="http://schemas.microsoft.com/office/drawing/2014/main" id="{20E95E9A-9FEA-BF91-612B-652418A90ED2}"/>
                </a:ext>
              </a:extLst>
            </p:cNvPr>
            <p:cNvSpPr/>
            <p:nvPr/>
          </p:nvSpPr>
          <p:spPr>
            <a:xfrm>
              <a:off x="14990618" y="7071571"/>
              <a:ext cx="7675418" cy="4487968"/>
            </a:xfrm>
            <a:prstGeom prst="rect">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7" name="TextBox 126">
              <a:extLst>
                <a:ext uri="{FF2B5EF4-FFF2-40B4-BE49-F238E27FC236}">
                  <a16:creationId xmlns:a16="http://schemas.microsoft.com/office/drawing/2014/main" id="{3DD1D29D-345B-EBB3-AC09-E4CF2119D1B7}"/>
                </a:ext>
              </a:extLst>
            </p:cNvPr>
            <p:cNvSpPr txBox="1"/>
            <p:nvPr/>
          </p:nvSpPr>
          <p:spPr>
            <a:xfrm>
              <a:off x="15160019" y="6403305"/>
              <a:ext cx="2336673" cy="409314"/>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800" b="1" i="0" u="none" strike="noStrike" cap="none" normalizeH="0" baseline="0" dirty="0">
                  <a:ln>
                    <a:noFill/>
                  </a:ln>
                  <a:solidFill>
                    <a:schemeClr val="bg1"/>
                  </a:solidFill>
                  <a:effectLst/>
                  <a:latin typeface="Montserrat Medium" panose="00000600000000000000" pitchFamily="2" charset="0"/>
                  <a:cs typeface="Arial" panose="020B0604020202020204" pitchFamily="34" charset="0"/>
                </a:rPr>
                <a:t>VARIABLE</a:t>
              </a:r>
              <a:endParaRPr kumimoji="0" lang="en-US" altLang="en-US" sz="2800" b="1" i="0" u="none" strike="noStrike" cap="none" normalizeH="0" baseline="0" dirty="0">
                <a:ln>
                  <a:noFill/>
                </a:ln>
                <a:solidFill>
                  <a:schemeClr val="bg1"/>
                </a:solidFill>
                <a:effectLst/>
                <a:latin typeface="Montserrat Medium" panose="00000600000000000000" pitchFamily="2" charset="0"/>
              </a:endParaRPr>
            </a:p>
          </p:txBody>
        </p:sp>
        <p:sp>
          <p:nvSpPr>
            <p:cNvPr id="128" name="TextBox 127">
              <a:extLst>
                <a:ext uri="{FF2B5EF4-FFF2-40B4-BE49-F238E27FC236}">
                  <a16:creationId xmlns:a16="http://schemas.microsoft.com/office/drawing/2014/main" id="{6732464A-2AE6-5586-6ED0-88A0D3B8239E}"/>
                </a:ext>
              </a:extLst>
            </p:cNvPr>
            <p:cNvSpPr txBox="1"/>
            <p:nvPr/>
          </p:nvSpPr>
          <p:spPr>
            <a:xfrm>
              <a:off x="18919336" y="6392198"/>
              <a:ext cx="2039811" cy="409314"/>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800" b="1" i="0" u="none" strike="noStrike" cap="none" normalizeH="0" baseline="0" dirty="0">
                  <a:ln>
                    <a:noFill/>
                  </a:ln>
                  <a:solidFill>
                    <a:schemeClr val="bg1"/>
                  </a:solidFill>
                  <a:effectLst/>
                  <a:latin typeface="Montserrat Medium" panose="00000600000000000000" pitchFamily="2" charset="0"/>
                  <a:cs typeface="Arial" panose="020B0604020202020204" pitchFamily="34" charset="0"/>
                </a:rPr>
                <a:t>CHOICES</a:t>
              </a:r>
              <a:endParaRPr kumimoji="0" lang="en-US" altLang="en-US" sz="2800" b="1" i="0" u="none" strike="noStrike" cap="none" normalizeH="0" baseline="0" dirty="0">
                <a:ln>
                  <a:noFill/>
                </a:ln>
                <a:solidFill>
                  <a:schemeClr val="bg1"/>
                </a:solidFill>
                <a:effectLst/>
                <a:latin typeface="Montserrat Medium" panose="00000600000000000000" pitchFamily="2" charset="0"/>
              </a:endParaRPr>
            </a:p>
          </p:txBody>
        </p:sp>
        <p:grpSp>
          <p:nvGrpSpPr>
            <p:cNvPr id="136" name="Group 135">
              <a:extLst>
                <a:ext uri="{FF2B5EF4-FFF2-40B4-BE49-F238E27FC236}">
                  <a16:creationId xmlns:a16="http://schemas.microsoft.com/office/drawing/2014/main" id="{61AA7637-58F8-E38E-9766-62F2AC89AFA2}"/>
                </a:ext>
              </a:extLst>
            </p:cNvPr>
            <p:cNvGrpSpPr/>
            <p:nvPr/>
          </p:nvGrpSpPr>
          <p:grpSpPr>
            <a:xfrm>
              <a:off x="14990617" y="7573679"/>
              <a:ext cx="7683038" cy="3142637"/>
              <a:chOff x="16682148" y="7573679"/>
              <a:chExt cx="5989829" cy="3142637"/>
            </a:xfrm>
          </p:grpSpPr>
          <p:cxnSp>
            <p:nvCxnSpPr>
              <p:cNvPr id="129" name="Straight Connector 128">
                <a:extLst>
                  <a:ext uri="{FF2B5EF4-FFF2-40B4-BE49-F238E27FC236}">
                    <a16:creationId xmlns:a16="http://schemas.microsoft.com/office/drawing/2014/main" id="{8FCDE3F4-A210-2525-D506-EE64F84D642D}"/>
                  </a:ext>
                </a:extLst>
              </p:cNvPr>
              <p:cNvCxnSpPr>
                <a:cxnSpLocks/>
              </p:cNvCxnSpPr>
              <p:nvPr/>
            </p:nvCxnSpPr>
            <p:spPr>
              <a:xfrm>
                <a:off x="16682148" y="7573679"/>
                <a:ext cx="598388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1" name="Straight Connector 130">
                <a:extLst>
                  <a:ext uri="{FF2B5EF4-FFF2-40B4-BE49-F238E27FC236}">
                    <a16:creationId xmlns:a16="http://schemas.microsoft.com/office/drawing/2014/main" id="{D38A9BA1-864F-B7A2-4287-D04C36DC5DC4}"/>
                  </a:ext>
                </a:extLst>
              </p:cNvPr>
              <p:cNvCxnSpPr>
                <a:cxnSpLocks/>
              </p:cNvCxnSpPr>
              <p:nvPr/>
            </p:nvCxnSpPr>
            <p:spPr>
              <a:xfrm>
                <a:off x="16682148" y="9306190"/>
                <a:ext cx="598388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2" name="Straight Connector 131">
                <a:extLst>
                  <a:ext uri="{FF2B5EF4-FFF2-40B4-BE49-F238E27FC236}">
                    <a16:creationId xmlns:a16="http://schemas.microsoft.com/office/drawing/2014/main" id="{186AEC54-3ECF-98E8-50AE-666B020DDA57}"/>
                  </a:ext>
                </a:extLst>
              </p:cNvPr>
              <p:cNvCxnSpPr>
                <a:cxnSpLocks/>
              </p:cNvCxnSpPr>
              <p:nvPr/>
            </p:nvCxnSpPr>
            <p:spPr>
              <a:xfrm>
                <a:off x="16688089" y="9882965"/>
                <a:ext cx="598388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4" name="Straight Connector 133">
                <a:extLst>
                  <a:ext uri="{FF2B5EF4-FFF2-40B4-BE49-F238E27FC236}">
                    <a16:creationId xmlns:a16="http://schemas.microsoft.com/office/drawing/2014/main" id="{7272133F-5946-D123-97CB-F2C1EA12B2FA}"/>
                  </a:ext>
                </a:extLst>
              </p:cNvPr>
              <p:cNvCxnSpPr>
                <a:cxnSpLocks/>
              </p:cNvCxnSpPr>
              <p:nvPr/>
            </p:nvCxnSpPr>
            <p:spPr>
              <a:xfrm>
                <a:off x="16682148" y="10716316"/>
                <a:ext cx="598388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137" name="Straight Connector 136">
              <a:extLst>
                <a:ext uri="{FF2B5EF4-FFF2-40B4-BE49-F238E27FC236}">
                  <a16:creationId xmlns:a16="http://schemas.microsoft.com/office/drawing/2014/main" id="{491B0255-A526-56F7-B1D9-EEB464210C7E}"/>
                </a:ext>
              </a:extLst>
            </p:cNvPr>
            <p:cNvCxnSpPr>
              <a:cxnSpLocks/>
              <a:endCxn id="125" idx="2"/>
            </p:cNvCxnSpPr>
            <p:nvPr/>
          </p:nvCxnSpPr>
          <p:spPr>
            <a:xfrm>
              <a:off x="18828327" y="7099280"/>
              <a:ext cx="0" cy="4460259"/>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40" name="TextBox 139">
              <a:extLst>
                <a:ext uri="{FF2B5EF4-FFF2-40B4-BE49-F238E27FC236}">
                  <a16:creationId xmlns:a16="http://schemas.microsoft.com/office/drawing/2014/main" id="{AA151A72-3443-8369-8038-2F4386BD7B82}"/>
                </a:ext>
              </a:extLst>
            </p:cNvPr>
            <p:cNvSpPr txBox="1"/>
            <p:nvPr/>
          </p:nvSpPr>
          <p:spPr>
            <a:xfrm>
              <a:off x="15116348" y="7169093"/>
              <a:ext cx="2638021" cy="288928"/>
            </a:xfrm>
            <a:prstGeom prst="rect">
              <a:avLst/>
            </a:prstGeom>
            <a:noFill/>
          </p:spPr>
          <p:txBody>
            <a:bodyPr wrap="square">
              <a:spAutoFit/>
            </a:bodyPr>
            <a:lstStyle/>
            <a:p>
              <a:pPr marL="0" marR="0" lvl="0" indent="0" defTabSz="914400" rtl="0" eaLnBrk="1" fontAlgn="ctr" latinLnBrk="0" hangingPunct="1">
                <a:lnSpc>
                  <a:spcPct val="100000"/>
                </a:lnSpc>
                <a:spcBef>
                  <a:spcPct val="5000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Customer Ownership</a:t>
              </a:r>
              <a:endParaRPr kumimoji="0" lang="en-US" altLang="en-US" b="1" i="0" u="none" strike="noStrike" cap="none" normalizeH="0" baseline="0" dirty="0">
                <a:ln>
                  <a:noFill/>
                </a:ln>
                <a:effectLst/>
                <a:latin typeface="Montserrat Bold" panose="00000800000000000000" pitchFamily="2" charset="0"/>
              </a:endParaRPr>
            </a:p>
          </p:txBody>
        </p:sp>
        <p:cxnSp>
          <p:nvCxnSpPr>
            <p:cNvPr id="141" name="Straight Connector 140">
              <a:extLst>
                <a:ext uri="{FF2B5EF4-FFF2-40B4-BE49-F238E27FC236}">
                  <a16:creationId xmlns:a16="http://schemas.microsoft.com/office/drawing/2014/main" id="{8E5D6311-E084-C478-9526-240080CCB48F}"/>
                </a:ext>
              </a:extLst>
            </p:cNvPr>
            <p:cNvCxnSpPr>
              <a:cxnSpLocks/>
            </p:cNvCxnSpPr>
            <p:nvPr/>
          </p:nvCxnSpPr>
          <p:spPr>
            <a:xfrm>
              <a:off x="18828327" y="8457599"/>
              <a:ext cx="3845329"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43" name="TextBox 142">
              <a:extLst>
                <a:ext uri="{FF2B5EF4-FFF2-40B4-BE49-F238E27FC236}">
                  <a16:creationId xmlns:a16="http://schemas.microsoft.com/office/drawing/2014/main" id="{0385DE7D-9A95-9D15-9FA1-AFF1A4A2896B}"/>
                </a:ext>
              </a:extLst>
            </p:cNvPr>
            <p:cNvSpPr txBox="1"/>
            <p:nvPr/>
          </p:nvSpPr>
          <p:spPr>
            <a:xfrm>
              <a:off x="18980899" y="7173315"/>
              <a:ext cx="2159577" cy="288928"/>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Acquirer Only</a:t>
              </a:r>
              <a:endParaRPr kumimoji="0" lang="en-US" altLang="en-US" b="1" i="0" u="none" strike="noStrike" cap="none" normalizeH="0" baseline="0" dirty="0">
                <a:ln>
                  <a:noFill/>
                </a:ln>
                <a:effectLst/>
                <a:latin typeface="Montserrat Bold" panose="00000800000000000000" pitchFamily="2" charset="0"/>
              </a:endParaRPr>
            </a:p>
          </p:txBody>
        </p:sp>
        <p:sp>
          <p:nvSpPr>
            <p:cNvPr id="144" name="TextBox 143">
              <a:extLst>
                <a:ext uri="{FF2B5EF4-FFF2-40B4-BE49-F238E27FC236}">
                  <a16:creationId xmlns:a16="http://schemas.microsoft.com/office/drawing/2014/main" id="{AF4CBA93-03EC-2AB9-ABB6-93C69C0C6D37}"/>
                </a:ext>
              </a:extLst>
            </p:cNvPr>
            <p:cNvSpPr txBox="1"/>
            <p:nvPr/>
          </p:nvSpPr>
          <p:spPr>
            <a:xfrm>
              <a:off x="15116348" y="7633688"/>
              <a:ext cx="2159577" cy="288928"/>
            </a:xfrm>
            <a:prstGeom prst="rect">
              <a:avLst/>
            </a:prstGeom>
            <a:noFill/>
          </p:spPr>
          <p:txBody>
            <a:bodyPr wrap="square">
              <a:spAutoFit/>
            </a:bodyPr>
            <a:lstStyle/>
            <a:p>
              <a:pPr marL="0" marR="0" lvl="0" indent="0" defTabSz="914400" rtl="0" eaLnBrk="1" fontAlgn="ctr"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Customer Type</a:t>
              </a:r>
              <a:endParaRPr kumimoji="0" lang="en-US" altLang="en-US" b="1" i="0" u="none" strike="noStrike" cap="none" normalizeH="0" baseline="0" dirty="0">
                <a:ln>
                  <a:noFill/>
                </a:ln>
                <a:effectLst/>
                <a:latin typeface="Montserrat Bold" panose="00000800000000000000" pitchFamily="2" charset="0"/>
              </a:endParaRPr>
            </a:p>
          </p:txBody>
        </p:sp>
        <p:sp>
          <p:nvSpPr>
            <p:cNvPr id="145" name="TextBox 144">
              <a:extLst>
                <a:ext uri="{FF2B5EF4-FFF2-40B4-BE49-F238E27FC236}">
                  <a16:creationId xmlns:a16="http://schemas.microsoft.com/office/drawing/2014/main" id="{E2F767E6-9EE8-F2C6-CF0F-5DE383F2F5C6}"/>
                </a:ext>
              </a:extLst>
            </p:cNvPr>
            <p:cNvSpPr txBox="1"/>
            <p:nvPr/>
          </p:nvSpPr>
          <p:spPr>
            <a:xfrm>
              <a:off x="18980899" y="7637910"/>
              <a:ext cx="2159577" cy="288928"/>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Open System</a:t>
              </a:r>
              <a:endParaRPr kumimoji="0" lang="en-US" altLang="en-US" b="1" i="0" u="none" strike="noStrike" cap="none" normalizeH="0" baseline="0" dirty="0">
                <a:ln>
                  <a:noFill/>
                </a:ln>
                <a:effectLst/>
                <a:latin typeface="Montserrat Bold" panose="00000800000000000000" pitchFamily="2" charset="0"/>
              </a:endParaRPr>
            </a:p>
          </p:txBody>
        </p:sp>
        <p:cxnSp>
          <p:nvCxnSpPr>
            <p:cNvPr id="146" name="Straight Connector 145">
              <a:extLst>
                <a:ext uri="{FF2B5EF4-FFF2-40B4-BE49-F238E27FC236}">
                  <a16:creationId xmlns:a16="http://schemas.microsoft.com/office/drawing/2014/main" id="{B6FA45E3-FAB5-8161-95FE-FA65F23A82CA}"/>
                </a:ext>
              </a:extLst>
            </p:cNvPr>
            <p:cNvCxnSpPr>
              <a:cxnSpLocks/>
            </p:cNvCxnSpPr>
            <p:nvPr/>
          </p:nvCxnSpPr>
          <p:spPr>
            <a:xfrm>
              <a:off x="14981869" y="8008019"/>
              <a:ext cx="767541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47" name="TextBox 146">
              <a:extLst>
                <a:ext uri="{FF2B5EF4-FFF2-40B4-BE49-F238E27FC236}">
                  <a16:creationId xmlns:a16="http://schemas.microsoft.com/office/drawing/2014/main" id="{F358908C-844E-2E71-DCE1-C16C6F89FF0E}"/>
                </a:ext>
              </a:extLst>
            </p:cNvPr>
            <p:cNvSpPr txBox="1"/>
            <p:nvPr/>
          </p:nvSpPr>
          <p:spPr>
            <a:xfrm>
              <a:off x="15099290" y="8273813"/>
              <a:ext cx="2594350" cy="288928"/>
            </a:xfrm>
            <a:prstGeom prst="rect">
              <a:avLst/>
            </a:prstGeom>
            <a:noFill/>
          </p:spPr>
          <p:txBody>
            <a:bodyPr wrap="square">
              <a:spAutoFit/>
            </a:bodyPr>
            <a:lstStyle/>
            <a:p>
              <a:pPr marL="0" marR="0" lvl="0" indent="0" defTabSz="914400" rtl="0" eaLnBrk="1" fontAlgn="ctr" latinLnBrk="0" hangingPunct="1">
                <a:lnSpc>
                  <a:spcPct val="100000"/>
                </a:lnSpc>
                <a:spcBef>
                  <a:spcPct val="5000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Rep Booking the Deal</a:t>
              </a:r>
              <a:endParaRPr kumimoji="0" lang="en-US" altLang="en-US" b="1" i="0" u="none" strike="noStrike" cap="none" normalizeH="0" baseline="0" dirty="0">
                <a:ln>
                  <a:noFill/>
                </a:ln>
                <a:effectLst/>
                <a:latin typeface="Montserrat Bold" panose="00000800000000000000" pitchFamily="2" charset="0"/>
              </a:endParaRPr>
            </a:p>
          </p:txBody>
        </p:sp>
        <p:sp>
          <p:nvSpPr>
            <p:cNvPr id="148" name="TextBox 147">
              <a:extLst>
                <a:ext uri="{FF2B5EF4-FFF2-40B4-BE49-F238E27FC236}">
                  <a16:creationId xmlns:a16="http://schemas.microsoft.com/office/drawing/2014/main" id="{BAFFB70E-46EF-908E-79CD-EAB76157813F}"/>
                </a:ext>
              </a:extLst>
            </p:cNvPr>
            <p:cNvSpPr txBox="1"/>
            <p:nvPr/>
          </p:nvSpPr>
          <p:spPr>
            <a:xfrm>
              <a:off x="18963841" y="8087535"/>
              <a:ext cx="2159577" cy="288928"/>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Acquirer RSO</a:t>
              </a:r>
              <a:endParaRPr kumimoji="0" lang="en-US" altLang="en-US" b="1" i="0" u="none" strike="noStrike" cap="none" normalizeH="0" baseline="0" dirty="0">
                <a:ln>
                  <a:noFill/>
                </a:ln>
                <a:effectLst/>
                <a:latin typeface="Montserrat Bold" panose="00000800000000000000" pitchFamily="2" charset="0"/>
              </a:endParaRPr>
            </a:p>
          </p:txBody>
        </p:sp>
        <p:cxnSp>
          <p:nvCxnSpPr>
            <p:cNvPr id="149" name="Straight Connector 148">
              <a:extLst>
                <a:ext uri="{FF2B5EF4-FFF2-40B4-BE49-F238E27FC236}">
                  <a16:creationId xmlns:a16="http://schemas.microsoft.com/office/drawing/2014/main" id="{9862BFDB-FF7F-FDB7-7A3C-CCDC61799EB9}"/>
                </a:ext>
              </a:extLst>
            </p:cNvPr>
            <p:cNvCxnSpPr>
              <a:cxnSpLocks/>
            </p:cNvCxnSpPr>
            <p:nvPr/>
          </p:nvCxnSpPr>
          <p:spPr>
            <a:xfrm>
              <a:off x="14981869" y="8884319"/>
              <a:ext cx="768303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50" name="TextBox 149">
              <a:extLst>
                <a:ext uri="{FF2B5EF4-FFF2-40B4-BE49-F238E27FC236}">
                  <a16:creationId xmlns:a16="http://schemas.microsoft.com/office/drawing/2014/main" id="{7DD773AB-5FE5-0E78-2B34-AED74FA35C65}"/>
                </a:ext>
              </a:extLst>
            </p:cNvPr>
            <p:cNvSpPr txBox="1"/>
            <p:nvPr/>
          </p:nvSpPr>
          <p:spPr>
            <a:xfrm>
              <a:off x="18963841" y="8531429"/>
              <a:ext cx="2740458" cy="288928"/>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Acquirer Storage CSO</a:t>
              </a:r>
              <a:endParaRPr kumimoji="0" lang="en-US" altLang="en-US" b="1" i="0" u="none" strike="noStrike" cap="none" normalizeH="0" baseline="0" dirty="0">
                <a:ln>
                  <a:noFill/>
                </a:ln>
                <a:effectLst/>
                <a:latin typeface="Montserrat Bold" panose="00000800000000000000" pitchFamily="2" charset="0"/>
              </a:endParaRPr>
            </a:p>
          </p:txBody>
        </p:sp>
        <p:sp>
          <p:nvSpPr>
            <p:cNvPr id="152" name="TextBox 151">
              <a:extLst>
                <a:ext uri="{FF2B5EF4-FFF2-40B4-BE49-F238E27FC236}">
                  <a16:creationId xmlns:a16="http://schemas.microsoft.com/office/drawing/2014/main" id="{2607D440-EF2C-94A5-990F-AA6402D2ED14}"/>
                </a:ext>
              </a:extLst>
            </p:cNvPr>
            <p:cNvSpPr txBox="1"/>
            <p:nvPr/>
          </p:nvSpPr>
          <p:spPr>
            <a:xfrm>
              <a:off x="15116348" y="8951520"/>
              <a:ext cx="2594350" cy="288928"/>
            </a:xfrm>
            <a:prstGeom prst="rect">
              <a:avLst/>
            </a:prstGeom>
            <a:noFill/>
          </p:spPr>
          <p:txBody>
            <a:bodyPr wrap="square">
              <a:spAutoFit/>
            </a:bodyPr>
            <a:lstStyle/>
            <a:p>
              <a:pPr marL="0" marR="0" lvl="0" indent="0" defTabSz="914400" rtl="0" eaLnBrk="1" fontAlgn="ctr" latinLnBrk="0" hangingPunct="1">
                <a:lnSpc>
                  <a:spcPct val="100000"/>
                </a:lnSpc>
                <a:spcBef>
                  <a:spcPct val="5000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rPr>
                <a:t>Channel</a:t>
              </a:r>
            </a:p>
          </p:txBody>
        </p:sp>
        <p:sp>
          <p:nvSpPr>
            <p:cNvPr id="153" name="TextBox 152">
              <a:extLst>
                <a:ext uri="{FF2B5EF4-FFF2-40B4-BE49-F238E27FC236}">
                  <a16:creationId xmlns:a16="http://schemas.microsoft.com/office/drawing/2014/main" id="{02BE69B9-6C3C-F4FA-690F-7A5F56002348}"/>
                </a:ext>
              </a:extLst>
            </p:cNvPr>
            <p:cNvSpPr txBox="1"/>
            <p:nvPr/>
          </p:nvSpPr>
          <p:spPr>
            <a:xfrm>
              <a:off x="18980899" y="8946387"/>
              <a:ext cx="2723400" cy="288928"/>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Acquirer VAD/VAR</a:t>
              </a:r>
              <a:endParaRPr kumimoji="0" lang="en-US" altLang="en-US" b="1" i="0" u="none" strike="noStrike" cap="none" normalizeH="0" baseline="0" dirty="0">
                <a:ln>
                  <a:noFill/>
                </a:ln>
                <a:effectLst/>
                <a:latin typeface="Montserrat Bold" panose="00000800000000000000" pitchFamily="2" charset="0"/>
              </a:endParaRPr>
            </a:p>
          </p:txBody>
        </p:sp>
        <p:sp>
          <p:nvSpPr>
            <p:cNvPr id="154" name="TextBox 153">
              <a:extLst>
                <a:ext uri="{FF2B5EF4-FFF2-40B4-BE49-F238E27FC236}">
                  <a16:creationId xmlns:a16="http://schemas.microsoft.com/office/drawing/2014/main" id="{C0E694A7-5909-FFDD-66E9-2B5FCC28572C}"/>
                </a:ext>
              </a:extLst>
            </p:cNvPr>
            <p:cNvSpPr txBox="1"/>
            <p:nvPr/>
          </p:nvSpPr>
          <p:spPr>
            <a:xfrm>
              <a:off x="15116348" y="9446129"/>
              <a:ext cx="2594350" cy="288928"/>
            </a:xfrm>
            <a:prstGeom prst="rect">
              <a:avLst/>
            </a:prstGeom>
            <a:noFill/>
          </p:spPr>
          <p:txBody>
            <a:bodyPr wrap="square">
              <a:spAutoFit/>
            </a:bodyPr>
            <a:lstStyle/>
            <a:p>
              <a:pPr marL="0" marR="0" lvl="0" indent="0" defTabSz="914400" rtl="0" eaLnBrk="1" fontAlgn="ctr" latinLnBrk="0" hangingPunct="1">
                <a:lnSpc>
                  <a:spcPct val="100000"/>
                </a:lnSpc>
                <a:spcBef>
                  <a:spcPct val="5000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rPr>
                <a:t>Product Sold</a:t>
              </a:r>
            </a:p>
          </p:txBody>
        </p:sp>
        <p:sp>
          <p:nvSpPr>
            <p:cNvPr id="155" name="TextBox 154">
              <a:extLst>
                <a:ext uri="{FF2B5EF4-FFF2-40B4-BE49-F238E27FC236}">
                  <a16:creationId xmlns:a16="http://schemas.microsoft.com/office/drawing/2014/main" id="{6BA18EBE-A9B8-C930-1DF4-5A8D8B529BE8}"/>
                </a:ext>
              </a:extLst>
            </p:cNvPr>
            <p:cNvSpPr txBox="1"/>
            <p:nvPr/>
          </p:nvSpPr>
          <p:spPr>
            <a:xfrm>
              <a:off x="18980899" y="9367767"/>
              <a:ext cx="3802118" cy="505623"/>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Acquirer series w/ Acquired Co. tape solution</a:t>
              </a:r>
              <a:endParaRPr kumimoji="0" lang="en-US" altLang="en-US" b="1" i="0" u="none" strike="noStrike" cap="none" normalizeH="0" baseline="0" dirty="0">
                <a:ln>
                  <a:noFill/>
                </a:ln>
                <a:effectLst/>
                <a:latin typeface="Montserrat Bold" panose="00000800000000000000" pitchFamily="2" charset="0"/>
              </a:endParaRPr>
            </a:p>
          </p:txBody>
        </p:sp>
        <p:sp>
          <p:nvSpPr>
            <p:cNvPr id="156" name="TextBox 155">
              <a:extLst>
                <a:ext uri="{FF2B5EF4-FFF2-40B4-BE49-F238E27FC236}">
                  <a16:creationId xmlns:a16="http://schemas.microsoft.com/office/drawing/2014/main" id="{EEFBF693-1DA9-F1AB-81F5-B159CEA3E76B}"/>
                </a:ext>
              </a:extLst>
            </p:cNvPr>
            <p:cNvSpPr txBox="1"/>
            <p:nvPr/>
          </p:nvSpPr>
          <p:spPr>
            <a:xfrm>
              <a:off x="15160019" y="9935950"/>
              <a:ext cx="2594350" cy="288928"/>
            </a:xfrm>
            <a:prstGeom prst="rect">
              <a:avLst/>
            </a:prstGeom>
            <a:noFill/>
          </p:spPr>
          <p:txBody>
            <a:bodyPr wrap="square">
              <a:spAutoFit/>
            </a:bodyPr>
            <a:lstStyle/>
            <a:p>
              <a:pPr marL="0" marR="0" lvl="0" indent="0" defTabSz="914400" rtl="0" eaLnBrk="1" fontAlgn="ctr"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Config.</a:t>
              </a:r>
              <a:endParaRPr kumimoji="0" lang="en-US" altLang="en-US" b="1" i="0" u="none" strike="noStrike" cap="none" normalizeH="0" baseline="0" dirty="0">
                <a:ln>
                  <a:noFill/>
                </a:ln>
                <a:effectLst/>
                <a:latin typeface="Montserrat Bold" panose="00000800000000000000" pitchFamily="2" charset="0"/>
              </a:endParaRPr>
            </a:p>
          </p:txBody>
        </p:sp>
        <p:sp>
          <p:nvSpPr>
            <p:cNvPr id="157" name="TextBox 156">
              <a:extLst>
                <a:ext uri="{FF2B5EF4-FFF2-40B4-BE49-F238E27FC236}">
                  <a16:creationId xmlns:a16="http://schemas.microsoft.com/office/drawing/2014/main" id="{2BF3C9DC-65D9-6FC6-9FDA-87F641A20B6C}"/>
                </a:ext>
              </a:extLst>
            </p:cNvPr>
            <p:cNvSpPr txBox="1"/>
            <p:nvPr/>
          </p:nvSpPr>
          <p:spPr>
            <a:xfrm>
              <a:off x="18994765" y="9968918"/>
              <a:ext cx="2159577" cy="288928"/>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Standard</a:t>
              </a:r>
              <a:endParaRPr kumimoji="0" lang="en-US" altLang="en-US" b="1" i="0" u="none" strike="noStrike" cap="none" normalizeH="0" baseline="0" dirty="0">
                <a:ln>
                  <a:noFill/>
                </a:ln>
                <a:effectLst/>
                <a:latin typeface="Montserrat Bold" panose="00000800000000000000" pitchFamily="2" charset="0"/>
              </a:endParaRPr>
            </a:p>
          </p:txBody>
        </p:sp>
        <p:cxnSp>
          <p:nvCxnSpPr>
            <p:cNvPr id="158" name="Straight Connector 157">
              <a:extLst>
                <a:ext uri="{FF2B5EF4-FFF2-40B4-BE49-F238E27FC236}">
                  <a16:creationId xmlns:a16="http://schemas.microsoft.com/office/drawing/2014/main" id="{ABDB423D-7BCD-496B-AB9D-4146E266E2D2}"/>
                </a:ext>
              </a:extLst>
            </p:cNvPr>
            <p:cNvCxnSpPr>
              <a:cxnSpLocks/>
            </p:cNvCxnSpPr>
            <p:nvPr/>
          </p:nvCxnSpPr>
          <p:spPr>
            <a:xfrm>
              <a:off x="14990617" y="10291719"/>
              <a:ext cx="767541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59" name="TextBox 158">
              <a:extLst>
                <a:ext uri="{FF2B5EF4-FFF2-40B4-BE49-F238E27FC236}">
                  <a16:creationId xmlns:a16="http://schemas.microsoft.com/office/drawing/2014/main" id="{E4B8FAD9-693D-ECBB-EE58-2D9B211E932C}"/>
                </a:ext>
              </a:extLst>
            </p:cNvPr>
            <p:cNvSpPr txBox="1"/>
            <p:nvPr/>
          </p:nvSpPr>
          <p:spPr>
            <a:xfrm>
              <a:off x="15160019" y="10375971"/>
              <a:ext cx="2594350" cy="288928"/>
            </a:xfrm>
            <a:prstGeom prst="rect">
              <a:avLst/>
            </a:prstGeom>
            <a:noFill/>
          </p:spPr>
          <p:txBody>
            <a:bodyPr wrap="square">
              <a:spAutoFit/>
            </a:bodyPr>
            <a:lstStyle/>
            <a:p>
              <a:pPr marL="0" marR="0" lvl="0" indent="0" defTabSz="914400" rtl="0" eaLnBrk="1" fontAlgn="ctr"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Services</a:t>
              </a:r>
              <a:endParaRPr kumimoji="0" lang="en-US" altLang="en-US" b="1" i="0" u="none" strike="noStrike" cap="none" normalizeH="0" baseline="0" dirty="0">
                <a:ln>
                  <a:noFill/>
                </a:ln>
                <a:effectLst/>
                <a:latin typeface="Montserrat Bold" panose="00000800000000000000" pitchFamily="2" charset="0"/>
              </a:endParaRPr>
            </a:p>
          </p:txBody>
        </p:sp>
        <p:sp>
          <p:nvSpPr>
            <p:cNvPr id="160" name="TextBox 159">
              <a:extLst>
                <a:ext uri="{FF2B5EF4-FFF2-40B4-BE49-F238E27FC236}">
                  <a16:creationId xmlns:a16="http://schemas.microsoft.com/office/drawing/2014/main" id="{36DE18E0-F4F5-D380-0852-0B01A304501E}"/>
                </a:ext>
              </a:extLst>
            </p:cNvPr>
            <p:cNvSpPr txBox="1"/>
            <p:nvPr/>
          </p:nvSpPr>
          <p:spPr>
            <a:xfrm>
              <a:off x="18994765" y="10362787"/>
              <a:ext cx="2159577" cy="288928"/>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Support</a:t>
              </a:r>
              <a:endParaRPr kumimoji="0" lang="en-US" altLang="en-US" b="1" i="0" u="none" strike="noStrike" cap="none" normalizeH="0" baseline="0" dirty="0">
                <a:ln>
                  <a:noFill/>
                </a:ln>
                <a:effectLst/>
                <a:latin typeface="Montserrat Bold" panose="00000800000000000000" pitchFamily="2" charset="0"/>
              </a:endParaRPr>
            </a:p>
          </p:txBody>
        </p:sp>
        <p:sp>
          <p:nvSpPr>
            <p:cNvPr id="161" name="TextBox 160">
              <a:extLst>
                <a:ext uri="{FF2B5EF4-FFF2-40B4-BE49-F238E27FC236}">
                  <a16:creationId xmlns:a16="http://schemas.microsoft.com/office/drawing/2014/main" id="{326E8A3B-1B8E-AD6E-0D93-2BEC8EECDC35}"/>
                </a:ext>
              </a:extLst>
            </p:cNvPr>
            <p:cNvSpPr txBox="1"/>
            <p:nvPr/>
          </p:nvSpPr>
          <p:spPr>
            <a:xfrm>
              <a:off x="15160019" y="10773343"/>
              <a:ext cx="2594350" cy="288928"/>
            </a:xfrm>
            <a:prstGeom prst="rect">
              <a:avLst/>
            </a:prstGeom>
            <a:noFill/>
          </p:spPr>
          <p:txBody>
            <a:bodyPr wrap="square">
              <a:spAutoFit/>
            </a:bodyPr>
            <a:lstStyle/>
            <a:p>
              <a:pPr marL="0" marR="0" lvl="0" indent="0" defTabSz="914400" rtl="0" eaLnBrk="1" fontAlgn="ctr"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Global/Local</a:t>
              </a:r>
              <a:endParaRPr kumimoji="0" lang="en-US" altLang="en-US" b="1" i="0" u="none" strike="noStrike" cap="none" normalizeH="0" baseline="0" dirty="0">
                <a:ln>
                  <a:noFill/>
                </a:ln>
                <a:effectLst/>
                <a:latin typeface="Montserrat Bold" panose="00000800000000000000" pitchFamily="2" charset="0"/>
              </a:endParaRPr>
            </a:p>
          </p:txBody>
        </p:sp>
        <p:sp>
          <p:nvSpPr>
            <p:cNvPr id="162" name="TextBox 161">
              <a:extLst>
                <a:ext uri="{FF2B5EF4-FFF2-40B4-BE49-F238E27FC236}">
                  <a16:creationId xmlns:a16="http://schemas.microsoft.com/office/drawing/2014/main" id="{04CA85EC-E1E2-4EA8-0C32-DA5D0448AD39}"/>
                </a:ext>
              </a:extLst>
            </p:cNvPr>
            <p:cNvSpPr txBox="1"/>
            <p:nvPr/>
          </p:nvSpPr>
          <p:spPr>
            <a:xfrm>
              <a:off x="18994765" y="10760160"/>
              <a:ext cx="2159577" cy="288928"/>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US</a:t>
              </a:r>
              <a:endParaRPr kumimoji="0" lang="en-US" altLang="en-US" b="1" i="0" u="none" strike="noStrike" cap="none" normalizeH="0" baseline="0" dirty="0">
                <a:ln>
                  <a:noFill/>
                </a:ln>
                <a:effectLst/>
                <a:latin typeface="Montserrat Bold" panose="00000800000000000000" pitchFamily="2" charset="0"/>
              </a:endParaRPr>
            </a:p>
          </p:txBody>
        </p:sp>
        <p:cxnSp>
          <p:nvCxnSpPr>
            <p:cNvPr id="163" name="Straight Connector 162">
              <a:extLst>
                <a:ext uri="{FF2B5EF4-FFF2-40B4-BE49-F238E27FC236}">
                  <a16:creationId xmlns:a16="http://schemas.microsoft.com/office/drawing/2014/main" id="{F1EA82BF-D11A-278D-769E-CD0566C6E1BE}"/>
                </a:ext>
              </a:extLst>
            </p:cNvPr>
            <p:cNvCxnSpPr>
              <a:cxnSpLocks/>
            </p:cNvCxnSpPr>
            <p:nvPr/>
          </p:nvCxnSpPr>
          <p:spPr>
            <a:xfrm>
              <a:off x="14990617" y="11111385"/>
              <a:ext cx="767541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64" name="TextBox 163">
              <a:extLst>
                <a:ext uri="{FF2B5EF4-FFF2-40B4-BE49-F238E27FC236}">
                  <a16:creationId xmlns:a16="http://schemas.microsoft.com/office/drawing/2014/main" id="{C073AC92-77D7-BD8E-66B9-27959B88C6C1}"/>
                </a:ext>
              </a:extLst>
            </p:cNvPr>
            <p:cNvSpPr txBox="1"/>
            <p:nvPr/>
          </p:nvSpPr>
          <p:spPr>
            <a:xfrm>
              <a:off x="15160019" y="11184030"/>
              <a:ext cx="2594350" cy="288928"/>
            </a:xfrm>
            <a:prstGeom prst="rect">
              <a:avLst/>
            </a:prstGeom>
            <a:noFill/>
          </p:spPr>
          <p:txBody>
            <a:bodyPr wrap="square">
              <a:spAutoFit/>
            </a:bodyPr>
            <a:lstStyle/>
            <a:p>
              <a:pPr marL="0" marR="0" lvl="0" indent="0" defTabSz="914400" rtl="0" eaLnBrk="1" fontAlgn="ctr"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Transaction Type</a:t>
              </a:r>
              <a:endParaRPr kumimoji="0" lang="en-US" altLang="en-US" b="1" i="0" u="none" strike="noStrike" cap="none" normalizeH="0" baseline="0" dirty="0">
                <a:ln>
                  <a:noFill/>
                </a:ln>
                <a:effectLst/>
                <a:latin typeface="Montserrat Bold" panose="00000800000000000000" pitchFamily="2" charset="0"/>
              </a:endParaRPr>
            </a:p>
          </p:txBody>
        </p:sp>
        <p:sp>
          <p:nvSpPr>
            <p:cNvPr id="165" name="TextBox 164">
              <a:extLst>
                <a:ext uri="{FF2B5EF4-FFF2-40B4-BE49-F238E27FC236}">
                  <a16:creationId xmlns:a16="http://schemas.microsoft.com/office/drawing/2014/main" id="{81CD919F-6958-FBD9-C01E-5965D0229FE0}"/>
                </a:ext>
              </a:extLst>
            </p:cNvPr>
            <p:cNvSpPr txBox="1"/>
            <p:nvPr/>
          </p:nvSpPr>
          <p:spPr>
            <a:xfrm>
              <a:off x="18994765" y="11193922"/>
              <a:ext cx="2159577" cy="288928"/>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Purchase</a:t>
              </a:r>
              <a:endParaRPr kumimoji="0" lang="en-US" altLang="en-US" b="1" i="0" u="none" strike="noStrike" cap="none" normalizeH="0" baseline="0" dirty="0">
                <a:ln>
                  <a:noFill/>
                </a:ln>
                <a:effectLst/>
                <a:latin typeface="Montserrat Bold" panose="00000800000000000000" pitchFamily="2" charset="0"/>
              </a:endParaRPr>
            </a:p>
          </p:txBody>
        </p:sp>
      </p:grpSp>
      <p:sp>
        <p:nvSpPr>
          <p:cNvPr id="169" name="Slide Number Placeholder 2">
            <a:extLst>
              <a:ext uri="{FF2B5EF4-FFF2-40B4-BE49-F238E27FC236}">
                <a16:creationId xmlns:a16="http://schemas.microsoft.com/office/drawing/2014/main" id="{FE57B72F-8AC1-0DA0-453D-D750B4727A2B}"/>
              </a:ext>
            </a:extLst>
          </p:cNvPr>
          <p:cNvSpPr txBox="1">
            <a:spLocks/>
          </p:cNvSpPr>
          <p:nvPr/>
        </p:nvSpPr>
        <p:spPr bwMode="auto">
          <a:xfrm>
            <a:off x="21548196" y="13054127"/>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1pPr>
            <a:lvl2pPr marL="742950" indent="-28575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2pPr>
            <a:lvl3pPr marL="11430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3pPr>
            <a:lvl4pPr marL="16002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4pPr>
            <a:lvl5pPr marL="20574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5pPr>
            <a:lvl6pPr marL="25146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6pPr>
            <a:lvl7pPr marL="29718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7pPr>
            <a:lvl8pPr marL="34290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8pPr>
            <a:lvl9pPr marL="38862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9pPr>
          </a:lstStyle>
          <a:p>
            <a:pPr>
              <a:spcBef>
                <a:spcPct val="0"/>
              </a:spcBef>
              <a:spcAft>
                <a:spcPct val="0"/>
              </a:spcAft>
              <a:buClrTx/>
              <a:buFontTx/>
              <a:buNone/>
            </a:pPr>
            <a:fld id="{FA0C463E-6A4D-F042-9807-764166508018}" type="slidenum">
              <a:rPr lang="en-US" altLang="en-US" sz="1800" smtClean="0">
                <a:latin typeface="Montserrat Medium" panose="00000600000000000000" pitchFamily="2" charset="0"/>
              </a:rPr>
              <a:pPr>
                <a:spcBef>
                  <a:spcPct val="0"/>
                </a:spcBef>
                <a:spcAft>
                  <a:spcPct val="0"/>
                </a:spcAft>
                <a:buClrTx/>
                <a:buFontTx/>
                <a:buNone/>
              </a:pPr>
              <a:t>11</a:t>
            </a:fld>
            <a:endParaRPr lang="en-US" altLang="en-US" sz="1800" dirty="0">
              <a:latin typeface="Montserrat Medium" panose="00000600000000000000" pitchFamily="2" charset="0"/>
            </a:endParaRPr>
          </a:p>
        </p:txBody>
      </p:sp>
      <p:grpSp>
        <p:nvGrpSpPr>
          <p:cNvPr id="4" name="Group 3">
            <a:extLst>
              <a:ext uri="{FF2B5EF4-FFF2-40B4-BE49-F238E27FC236}">
                <a16:creationId xmlns:a16="http://schemas.microsoft.com/office/drawing/2014/main" id="{52A8AAC1-6B62-EDB8-7BFA-FC78ABC50CC0}"/>
              </a:ext>
            </a:extLst>
          </p:cNvPr>
          <p:cNvGrpSpPr/>
          <p:nvPr/>
        </p:nvGrpSpPr>
        <p:grpSpPr>
          <a:xfrm>
            <a:off x="944661" y="2219899"/>
            <a:ext cx="13464066" cy="4598715"/>
            <a:chOff x="944661" y="3045811"/>
            <a:chExt cx="13464066" cy="4598715"/>
          </a:xfrm>
        </p:grpSpPr>
        <p:sp>
          <p:nvSpPr>
            <p:cNvPr id="6" name="TextBox 5">
              <a:extLst>
                <a:ext uri="{FF2B5EF4-FFF2-40B4-BE49-F238E27FC236}">
                  <a16:creationId xmlns:a16="http://schemas.microsoft.com/office/drawing/2014/main" id="{B6893DF0-8483-8CA3-355B-251422329A4C}"/>
                </a:ext>
              </a:extLst>
            </p:cNvPr>
            <p:cNvSpPr txBox="1"/>
            <p:nvPr/>
          </p:nvSpPr>
          <p:spPr>
            <a:xfrm>
              <a:off x="944661" y="3979471"/>
              <a:ext cx="11247339" cy="523220"/>
            </a:xfrm>
            <a:prstGeom prst="rect">
              <a:avLst/>
            </a:prstGeom>
            <a:noFill/>
          </p:spPr>
          <p:txBody>
            <a:bodyPr wrap="square">
              <a:spAutoFit/>
            </a:bodyPr>
            <a:lstStyle/>
            <a:p>
              <a:pPr eaLnBrk="1" hangingPunct="1">
                <a:buFontTx/>
                <a:buNone/>
              </a:pPr>
              <a:r>
                <a:rPr lang="en-US" altLang="en-US" sz="2800" u="sng" dirty="0">
                  <a:latin typeface="Montserrat Bold" panose="00000800000000000000" pitchFamily="2" charset="0"/>
                </a:rPr>
                <a:t>Customer Requirements</a:t>
              </a:r>
            </a:p>
          </p:txBody>
        </p:sp>
        <p:sp>
          <p:nvSpPr>
            <p:cNvPr id="7" name="TextBox 6">
              <a:extLst>
                <a:ext uri="{FF2B5EF4-FFF2-40B4-BE49-F238E27FC236}">
                  <a16:creationId xmlns:a16="http://schemas.microsoft.com/office/drawing/2014/main" id="{65191797-9B4B-17FB-4077-0777D4693AA5}"/>
                </a:ext>
              </a:extLst>
            </p:cNvPr>
            <p:cNvSpPr txBox="1"/>
            <p:nvPr/>
          </p:nvSpPr>
          <p:spPr>
            <a:xfrm>
              <a:off x="944661" y="4535983"/>
              <a:ext cx="13464066" cy="3108543"/>
            </a:xfrm>
            <a:prstGeom prst="rect">
              <a:avLst/>
            </a:prstGeom>
            <a:noFill/>
          </p:spPr>
          <p:txBody>
            <a:bodyPr wrap="square">
              <a:spAutoFit/>
            </a:bodyPr>
            <a:lstStyle/>
            <a:p>
              <a:pPr eaLnBrk="1" hangingPunct="1">
                <a:buClr>
                  <a:schemeClr val="tx1"/>
                </a:buClr>
                <a:buFontTx/>
                <a:buAutoNum type="arabicPeriod"/>
              </a:pPr>
              <a:r>
                <a:rPr lang="en-US" altLang="en-US" sz="2800" dirty="0">
                  <a:latin typeface="Montserrat Medium" panose="00000600000000000000" pitchFamily="2" charset="0"/>
                </a:rPr>
                <a:t>  Complete SAN and tape backup solution</a:t>
              </a:r>
              <a:br>
                <a:rPr lang="en-US" altLang="en-US" sz="2800" dirty="0">
                  <a:latin typeface="Montserrat Medium" panose="00000600000000000000" pitchFamily="2" charset="0"/>
                </a:rPr>
              </a:br>
              <a:endParaRPr lang="en-US" altLang="en-US" sz="2800" dirty="0">
                <a:latin typeface="Montserrat Medium" panose="00000600000000000000" pitchFamily="2" charset="0"/>
              </a:endParaRPr>
            </a:p>
            <a:p>
              <a:pPr eaLnBrk="1" hangingPunct="1">
                <a:buClr>
                  <a:schemeClr val="tx1"/>
                </a:buClr>
                <a:buFontTx/>
                <a:buAutoNum type="arabicPeriod"/>
              </a:pPr>
              <a:r>
                <a:rPr lang="en-US" altLang="en-US" sz="2800" dirty="0">
                  <a:latin typeface="Montserrat Medium" panose="00000600000000000000" pitchFamily="2" charset="0"/>
                </a:rPr>
                <a:t>  Need fault-tolerance and weekly snapshots of production data</a:t>
              </a:r>
              <a:br>
                <a:rPr lang="en-US" altLang="en-US" sz="2800" dirty="0">
                  <a:latin typeface="Montserrat Medium" panose="00000600000000000000" pitchFamily="2" charset="0"/>
                </a:rPr>
              </a:br>
              <a:endParaRPr lang="en-US" altLang="en-US" sz="2800" dirty="0">
                <a:latin typeface="Montserrat Medium" panose="00000600000000000000" pitchFamily="2" charset="0"/>
              </a:endParaRPr>
            </a:p>
            <a:p>
              <a:pPr eaLnBrk="1" hangingPunct="1">
                <a:buClr>
                  <a:schemeClr val="tx1"/>
                </a:buClr>
                <a:buFontTx/>
                <a:buAutoNum type="arabicPeriod"/>
              </a:pPr>
              <a:r>
                <a:rPr lang="en-US" altLang="en-US" sz="2800" dirty="0">
                  <a:latin typeface="Montserrat Medium" panose="00000600000000000000" pitchFamily="2" charset="0"/>
                </a:rPr>
                <a:t>  All backend databases run on Acquirer systems with Oracle databases</a:t>
              </a:r>
              <a:br>
                <a:rPr lang="en-US" altLang="en-US" sz="2800" dirty="0">
                  <a:latin typeface="Montserrat Medium" panose="00000600000000000000" pitchFamily="2" charset="0"/>
                </a:rPr>
              </a:br>
              <a:endParaRPr lang="en-US" altLang="en-US" sz="2800" dirty="0">
                <a:latin typeface="Montserrat Medium" panose="00000600000000000000" pitchFamily="2" charset="0"/>
              </a:endParaRPr>
            </a:p>
            <a:p>
              <a:pPr eaLnBrk="1" hangingPunct="1">
                <a:buClr>
                  <a:schemeClr val="tx1"/>
                </a:buClr>
                <a:buFontTx/>
                <a:buAutoNum type="arabicPeriod"/>
              </a:pPr>
              <a:r>
                <a:rPr lang="en-US" altLang="en-US" sz="2800" dirty="0">
                  <a:latin typeface="Montserrat Medium" panose="00000600000000000000" pitchFamily="2" charset="0"/>
                </a:rPr>
                <a:t>  Needs assistance with implementation</a:t>
              </a:r>
            </a:p>
          </p:txBody>
        </p:sp>
        <p:sp>
          <p:nvSpPr>
            <p:cNvPr id="174" name="TextBox 173">
              <a:extLst>
                <a:ext uri="{FF2B5EF4-FFF2-40B4-BE49-F238E27FC236}">
                  <a16:creationId xmlns:a16="http://schemas.microsoft.com/office/drawing/2014/main" id="{6457CEFB-E44A-9B3E-ACE2-9B9DDACF2AE2}"/>
                </a:ext>
              </a:extLst>
            </p:cNvPr>
            <p:cNvSpPr txBox="1"/>
            <p:nvPr/>
          </p:nvSpPr>
          <p:spPr>
            <a:xfrm>
              <a:off x="958516" y="3045811"/>
              <a:ext cx="11247339" cy="830997"/>
            </a:xfrm>
            <a:prstGeom prst="rect">
              <a:avLst/>
            </a:prstGeom>
            <a:noFill/>
          </p:spPr>
          <p:txBody>
            <a:bodyPr wrap="square">
              <a:spAutoFit/>
            </a:bodyPr>
            <a:lstStyle/>
            <a:p>
              <a:pPr eaLnBrk="1" hangingPunct="1">
                <a:spcBef>
                  <a:spcPct val="50000"/>
                </a:spcBef>
                <a:buFontTx/>
                <a:buNone/>
              </a:pPr>
              <a:r>
                <a:rPr lang="en-US" altLang="en-US" sz="4800" b="1" dirty="0">
                  <a:latin typeface="Montserrat Bold" panose="00000800000000000000" pitchFamily="2" charset="0"/>
                </a:rPr>
                <a:t>Scenario Owner:</a:t>
              </a:r>
              <a:r>
                <a:rPr lang="en-US" altLang="en-US" sz="4800" dirty="0">
                  <a:latin typeface="Montserrat Bold" panose="00000800000000000000" pitchFamily="2" charset="0"/>
                </a:rPr>
                <a:t> </a:t>
              </a:r>
            </a:p>
          </p:txBody>
        </p:sp>
      </p:grpSp>
    </p:spTree>
    <p:extLst>
      <p:ext uri="{BB962C8B-B14F-4D97-AF65-F5344CB8AC3E}">
        <p14:creationId xmlns:p14="http://schemas.microsoft.com/office/powerpoint/2010/main" val="4065941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9FB4113-7D9A-4941-0CFC-FA66A208DD6C}"/>
              </a:ext>
            </a:extLst>
          </p:cNvPr>
          <p:cNvSpPr txBox="1"/>
          <p:nvPr/>
        </p:nvSpPr>
        <p:spPr>
          <a:xfrm>
            <a:off x="1113466" y="782425"/>
            <a:ext cx="17174533" cy="923330"/>
          </a:xfrm>
          <a:prstGeom prst="rect">
            <a:avLst/>
          </a:prstGeom>
          <a:noFill/>
        </p:spPr>
        <p:txBody>
          <a:bodyPr wrap="square" lIns="0" tIns="0" rIns="0" bIns="0" rtlCol="0">
            <a:spAutoFit/>
          </a:bodyPr>
          <a:lstStyle/>
          <a:p>
            <a:r>
              <a:rPr lang="en-US" altLang="en-US" sz="6000" dirty="0">
                <a:solidFill>
                  <a:schemeClr val="tx2">
                    <a:lumMod val="60000"/>
                    <a:lumOff val="40000"/>
                  </a:schemeClr>
                </a:solidFill>
                <a:latin typeface="Montserrat Black" panose="00000A00000000000000" pitchFamily="2" charset="0"/>
              </a:rPr>
              <a:t>SCENARIO #2 – FINANCIAL SERVICES</a:t>
            </a:r>
            <a:endParaRPr lang="en-US" sz="4000" b="1" dirty="0">
              <a:solidFill>
                <a:schemeClr val="tx2">
                  <a:lumMod val="60000"/>
                  <a:lumOff val="40000"/>
                </a:schemeClr>
              </a:solidFill>
              <a:latin typeface="Montserrat Black" panose="00000A00000000000000" pitchFamily="2" charset="0"/>
            </a:endParaRPr>
          </a:p>
        </p:txBody>
      </p:sp>
      <p:cxnSp>
        <p:nvCxnSpPr>
          <p:cNvPr id="12" name="Straight Connector 11">
            <a:extLst>
              <a:ext uri="{FF2B5EF4-FFF2-40B4-BE49-F238E27FC236}">
                <a16:creationId xmlns:a16="http://schemas.microsoft.com/office/drawing/2014/main" id="{38B747C7-FF27-2BAC-C704-E286FBEE61D3}"/>
              </a:ext>
            </a:extLst>
          </p:cNvPr>
          <p:cNvCxnSpPr>
            <a:cxnSpLocks/>
          </p:cNvCxnSpPr>
          <p:nvPr/>
        </p:nvCxnSpPr>
        <p:spPr>
          <a:xfrm>
            <a:off x="1113468" y="1917765"/>
            <a:ext cx="4234387" cy="0"/>
          </a:xfrm>
          <a:prstGeom prst="line">
            <a:avLst/>
          </a:prstGeom>
          <a:ln w="571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B6893DF0-8483-8CA3-355B-251422329A4C}"/>
              </a:ext>
            </a:extLst>
          </p:cNvPr>
          <p:cNvSpPr txBox="1"/>
          <p:nvPr/>
        </p:nvSpPr>
        <p:spPr>
          <a:xfrm>
            <a:off x="1061461" y="2208027"/>
            <a:ext cx="11247339" cy="523220"/>
          </a:xfrm>
          <a:prstGeom prst="rect">
            <a:avLst/>
          </a:prstGeom>
          <a:noFill/>
        </p:spPr>
        <p:txBody>
          <a:bodyPr wrap="square">
            <a:spAutoFit/>
          </a:bodyPr>
          <a:lstStyle/>
          <a:p>
            <a:pPr eaLnBrk="1" hangingPunct="1">
              <a:buFontTx/>
              <a:buNone/>
            </a:pPr>
            <a:r>
              <a:rPr lang="en-US" altLang="en-US" sz="2800" u="sng" dirty="0">
                <a:latin typeface="Montserrat Bold" panose="00000800000000000000" pitchFamily="2" charset="0"/>
              </a:rPr>
              <a:t>Customer Details</a:t>
            </a:r>
          </a:p>
        </p:txBody>
      </p:sp>
      <p:sp>
        <p:nvSpPr>
          <p:cNvPr id="7" name="TextBox 6">
            <a:extLst>
              <a:ext uri="{FF2B5EF4-FFF2-40B4-BE49-F238E27FC236}">
                <a16:creationId xmlns:a16="http://schemas.microsoft.com/office/drawing/2014/main" id="{65191797-9B4B-17FB-4077-0777D4693AA5}"/>
              </a:ext>
            </a:extLst>
          </p:cNvPr>
          <p:cNvSpPr txBox="1"/>
          <p:nvPr/>
        </p:nvSpPr>
        <p:spPr>
          <a:xfrm>
            <a:off x="1061461" y="2633911"/>
            <a:ext cx="10730276" cy="2246769"/>
          </a:xfrm>
          <a:prstGeom prst="rect">
            <a:avLst/>
          </a:prstGeom>
          <a:noFill/>
        </p:spPr>
        <p:txBody>
          <a:bodyPr wrap="square">
            <a:spAutoFit/>
          </a:bodyPr>
          <a:lstStyle/>
          <a:p>
            <a:pPr eaLnBrk="1" hangingPunct="1">
              <a:lnSpc>
                <a:spcPct val="150000"/>
              </a:lnSpc>
              <a:buClr>
                <a:schemeClr val="tx1"/>
              </a:buClr>
              <a:buFontTx/>
              <a:buAutoNum type="arabicPeriod"/>
            </a:pPr>
            <a:r>
              <a:rPr lang="en-US" altLang="en-US" sz="2800" dirty="0">
                <a:latin typeface="Montserrat Medium" panose="00000600000000000000" pitchFamily="2" charset="0"/>
              </a:rPr>
              <a:t>Top 20 US customer for both Acquirer &amp; Acquired Co</a:t>
            </a:r>
            <a:br>
              <a:rPr lang="en-US" altLang="en-US" sz="2800" dirty="0">
                <a:latin typeface="Montserrat Medium" panose="00000600000000000000" pitchFamily="2" charset="0"/>
              </a:rPr>
            </a:br>
            <a:endParaRPr lang="en-US" altLang="en-US" sz="2800" dirty="0">
              <a:latin typeface="Montserrat Medium" panose="00000600000000000000" pitchFamily="2" charset="0"/>
            </a:endParaRPr>
          </a:p>
          <a:p>
            <a:pPr eaLnBrk="1" hangingPunct="1">
              <a:buClr>
                <a:schemeClr val="tx1"/>
              </a:buClr>
              <a:buFontTx/>
              <a:buAutoNum type="arabicPeriod"/>
            </a:pPr>
            <a:r>
              <a:rPr lang="en-US" altLang="en-US" sz="2800" dirty="0">
                <a:latin typeface="Montserrat Medium" panose="00000600000000000000" pitchFamily="2" charset="0"/>
              </a:rPr>
              <a:t>Need support &amp; PS services on the Acquirer’s heterogeneous environment</a:t>
            </a:r>
          </a:p>
        </p:txBody>
      </p:sp>
      <p:grpSp>
        <p:nvGrpSpPr>
          <p:cNvPr id="16" name="Group 15">
            <a:extLst>
              <a:ext uri="{FF2B5EF4-FFF2-40B4-BE49-F238E27FC236}">
                <a16:creationId xmlns:a16="http://schemas.microsoft.com/office/drawing/2014/main" id="{F1B43594-E46F-EEFD-CC22-018FA2AA59A7}"/>
              </a:ext>
            </a:extLst>
          </p:cNvPr>
          <p:cNvGrpSpPr/>
          <p:nvPr/>
        </p:nvGrpSpPr>
        <p:grpSpPr>
          <a:xfrm>
            <a:off x="1075316" y="4969165"/>
            <a:ext cx="13464066" cy="1217387"/>
            <a:chOff x="958516" y="5859484"/>
            <a:chExt cx="13464066" cy="1217387"/>
          </a:xfrm>
        </p:grpSpPr>
        <p:sp>
          <p:nvSpPr>
            <p:cNvPr id="8" name="TextBox 7">
              <a:extLst>
                <a:ext uri="{FF2B5EF4-FFF2-40B4-BE49-F238E27FC236}">
                  <a16:creationId xmlns:a16="http://schemas.microsoft.com/office/drawing/2014/main" id="{7E4FEF6C-BEDE-4AB8-2262-FF8318FEE5D7}"/>
                </a:ext>
              </a:extLst>
            </p:cNvPr>
            <p:cNvSpPr txBox="1"/>
            <p:nvPr/>
          </p:nvSpPr>
          <p:spPr>
            <a:xfrm>
              <a:off x="958516" y="5859484"/>
              <a:ext cx="11247339" cy="665823"/>
            </a:xfrm>
            <a:prstGeom prst="rect">
              <a:avLst/>
            </a:prstGeom>
            <a:noFill/>
          </p:spPr>
          <p:txBody>
            <a:bodyPr wrap="square">
              <a:spAutoFit/>
            </a:bodyPr>
            <a:lstStyle/>
            <a:p>
              <a:pPr eaLnBrk="1" hangingPunct="1">
                <a:lnSpc>
                  <a:spcPct val="150000"/>
                </a:lnSpc>
                <a:buFontTx/>
                <a:buNone/>
              </a:pPr>
              <a:r>
                <a:rPr lang="en-US" altLang="en-US" sz="2800" u="sng" dirty="0">
                  <a:latin typeface="Montserrat Bold" panose="00000800000000000000" pitchFamily="2" charset="0"/>
                </a:rPr>
                <a:t>Competition</a:t>
              </a:r>
            </a:p>
          </p:txBody>
        </p:sp>
        <p:sp>
          <p:nvSpPr>
            <p:cNvPr id="9" name="TextBox 8">
              <a:extLst>
                <a:ext uri="{FF2B5EF4-FFF2-40B4-BE49-F238E27FC236}">
                  <a16:creationId xmlns:a16="http://schemas.microsoft.com/office/drawing/2014/main" id="{74A6AC43-7948-1C07-D0D3-0F7389E78581}"/>
                </a:ext>
              </a:extLst>
            </p:cNvPr>
            <p:cNvSpPr txBox="1"/>
            <p:nvPr/>
          </p:nvSpPr>
          <p:spPr>
            <a:xfrm>
              <a:off x="958516" y="6411048"/>
              <a:ext cx="13464066" cy="665823"/>
            </a:xfrm>
            <a:prstGeom prst="rect">
              <a:avLst/>
            </a:prstGeom>
            <a:noFill/>
          </p:spPr>
          <p:txBody>
            <a:bodyPr wrap="square">
              <a:spAutoFit/>
            </a:bodyPr>
            <a:lstStyle/>
            <a:p>
              <a:pPr marL="514350" indent="-514350" eaLnBrk="1" hangingPunct="1">
                <a:lnSpc>
                  <a:spcPct val="150000"/>
                </a:lnSpc>
                <a:buClr>
                  <a:schemeClr val="tx1"/>
                </a:buClr>
                <a:buFont typeface="+mj-lt"/>
                <a:buAutoNum type="arabicPeriod"/>
              </a:pPr>
              <a:r>
                <a:rPr lang="en-US" altLang="en-US" sz="2800" dirty="0">
                  <a:latin typeface="Montserrat Medium" panose="00000600000000000000" pitchFamily="2" charset="0"/>
                </a:rPr>
                <a:t>IBM (Potentially offering fully outsourced solution</a:t>
              </a:r>
            </a:p>
          </p:txBody>
        </p:sp>
      </p:grpSp>
      <p:grpSp>
        <p:nvGrpSpPr>
          <p:cNvPr id="18" name="Group 17">
            <a:extLst>
              <a:ext uri="{FF2B5EF4-FFF2-40B4-BE49-F238E27FC236}">
                <a16:creationId xmlns:a16="http://schemas.microsoft.com/office/drawing/2014/main" id="{2AEEF5F8-7089-E8EA-D03E-B49AC6BD998D}"/>
              </a:ext>
            </a:extLst>
          </p:cNvPr>
          <p:cNvGrpSpPr/>
          <p:nvPr/>
        </p:nvGrpSpPr>
        <p:grpSpPr>
          <a:xfrm>
            <a:off x="1075316" y="6463959"/>
            <a:ext cx="12400424" cy="6655345"/>
            <a:chOff x="958516" y="6016033"/>
            <a:chExt cx="12400424" cy="6655345"/>
          </a:xfrm>
        </p:grpSpPr>
        <p:sp>
          <p:nvSpPr>
            <p:cNvPr id="19" name="TextBox 18">
              <a:extLst>
                <a:ext uri="{FF2B5EF4-FFF2-40B4-BE49-F238E27FC236}">
                  <a16:creationId xmlns:a16="http://schemas.microsoft.com/office/drawing/2014/main" id="{600E04AC-EEAD-30B6-80CB-89ABF5ABABE2}"/>
                </a:ext>
              </a:extLst>
            </p:cNvPr>
            <p:cNvSpPr txBox="1"/>
            <p:nvPr/>
          </p:nvSpPr>
          <p:spPr>
            <a:xfrm>
              <a:off x="958516" y="6016033"/>
              <a:ext cx="11247339" cy="523220"/>
            </a:xfrm>
            <a:prstGeom prst="rect">
              <a:avLst/>
            </a:prstGeom>
            <a:noFill/>
          </p:spPr>
          <p:txBody>
            <a:bodyPr wrap="square">
              <a:spAutoFit/>
            </a:bodyPr>
            <a:lstStyle/>
            <a:p>
              <a:pPr eaLnBrk="1" hangingPunct="1">
                <a:buFontTx/>
                <a:buNone/>
              </a:pPr>
              <a:r>
                <a:rPr lang="en-US" altLang="en-US" sz="2800" u="sng" dirty="0">
                  <a:latin typeface="Montserrat Bold" panose="00000800000000000000" pitchFamily="2" charset="0"/>
                </a:rPr>
                <a:t>Processes Tested</a:t>
              </a:r>
              <a:endParaRPr lang="en-US" altLang="en-US" sz="2800" dirty="0">
                <a:latin typeface="Montserrat Bold" panose="00000800000000000000" pitchFamily="2" charset="0"/>
              </a:endParaRPr>
            </a:p>
          </p:txBody>
        </p:sp>
        <p:sp>
          <p:nvSpPr>
            <p:cNvPr id="26" name="TextBox 25">
              <a:extLst>
                <a:ext uri="{FF2B5EF4-FFF2-40B4-BE49-F238E27FC236}">
                  <a16:creationId xmlns:a16="http://schemas.microsoft.com/office/drawing/2014/main" id="{CAEECB0F-6091-B919-44B7-FB044134C580}"/>
                </a:ext>
              </a:extLst>
            </p:cNvPr>
            <p:cNvSpPr txBox="1"/>
            <p:nvPr/>
          </p:nvSpPr>
          <p:spPr>
            <a:xfrm>
              <a:off x="958516" y="6546624"/>
              <a:ext cx="12400424" cy="6124754"/>
            </a:xfrm>
            <a:prstGeom prst="rect">
              <a:avLst/>
            </a:prstGeom>
            <a:noFill/>
          </p:spPr>
          <p:txBody>
            <a:bodyPr wrap="square">
              <a:spAutoFit/>
            </a:bodyPr>
            <a:lstStyle/>
            <a:p>
              <a:pPr eaLnBrk="1" hangingPunct="1">
                <a:buClr>
                  <a:schemeClr val="tx1"/>
                </a:buClr>
                <a:buFontTx/>
                <a:buAutoNum type="arabicPeriod"/>
              </a:pPr>
              <a:r>
                <a:rPr lang="en-US" altLang="en-US" sz="2800" dirty="0">
                  <a:latin typeface="Montserrat Medium" panose="00000600000000000000" pitchFamily="2" charset="0"/>
                </a:rPr>
                <a:t>Account coordination; Executive visit Day 1-14</a:t>
              </a:r>
              <a:br>
                <a:rPr lang="en-US" altLang="en-US" sz="2800" dirty="0">
                  <a:latin typeface="Montserrat Medium" panose="00000600000000000000" pitchFamily="2" charset="0"/>
                </a:rPr>
              </a:br>
              <a:endParaRPr lang="en-US" altLang="en-US" sz="2800" dirty="0">
                <a:latin typeface="Montserrat Medium" panose="00000600000000000000" pitchFamily="2" charset="0"/>
              </a:endParaRPr>
            </a:p>
            <a:p>
              <a:pPr eaLnBrk="1" hangingPunct="1">
                <a:buClr>
                  <a:schemeClr val="tx1"/>
                </a:buClr>
                <a:buFontTx/>
                <a:buAutoNum type="arabicPeriod"/>
              </a:pPr>
              <a:r>
                <a:rPr lang="en-US" altLang="en-US" sz="2800" dirty="0">
                  <a:latin typeface="Montserrat Medium" panose="00000600000000000000" pitchFamily="2" charset="0"/>
                </a:rPr>
                <a:t>Test non-standard configurations of Acquirer product</a:t>
              </a:r>
              <a:br>
                <a:rPr lang="en-US" altLang="en-US" sz="2800" dirty="0">
                  <a:latin typeface="Montserrat Medium" panose="00000600000000000000" pitchFamily="2" charset="0"/>
                </a:rPr>
              </a:br>
              <a:endParaRPr lang="en-US" altLang="en-US" sz="2800" dirty="0">
                <a:latin typeface="Montserrat Medium" panose="00000600000000000000" pitchFamily="2" charset="0"/>
              </a:endParaRPr>
            </a:p>
            <a:p>
              <a:pPr eaLnBrk="1" hangingPunct="1">
                <a:buClr>
                  <a:schemeClr val="tx1"/>
                </a:buClr>
                <a:buFontTx/>
                <a:buAutoNum type="arabicPeriod"/>
              </a:pPr>
              <a:r>
                <a:rPr lang="en-US" altLang="en-US" sz="2800" dirty="0">
                  <a:latin typeface="Montserrat Medium" panose="00000600000000000000" pitchFamily="2" charset="0"/>
                </a:rPr>
                <a:t>Order, invoice, and deliver Acquirer product through Acquired Co.</a:t>
              </a:r>
              <a:br>
                <a:rPr lang="en-US" altLang="en-US" sz="2800" dirty="0">
                  <a:latin typeface="Montserrat Medium" panose="00000600000000000000" pitchFamily="2" charset="0"/>
                </a:rPr>
              </a:br>
              <a:r>
                <a:rPr lang="en-US" altLang="en-US" sz="2800" dirty="0">
                  <a:latin typeface="Montserrat Medium" panose="00000600000000000000" pitchFamily="2" charset="0"/>
                </a:rPr>
                <a:t> </a:t>
              </a:r>
            </a:p>
            <a:p>
              <a:pPr eaLnBrk="1" hangingPunct="1">
                <a:buClr>
                  <a:schemeClr val="tx1"/>
                </a:buClr>
                <a:buFontTx/>
                <a:buAutoNum type="arabicPeriod"/>
              </a:pPr>
              <a:r>
                <a:rPr lang="en-US" altLang="en-US" sz="2800" dirty="0">
                  <a:latin typeface="Montserrat Medium" panose="00000600000000000000" pitchFamily="2" charset="0"/>
                </a:rPr>
                <a:t>Customer inquiry to rationalize Acquirer and Acquired Co. contract terms</a:t>
              </a:r>
              <a:br>
                <a:rPr lang="en-US" altLang="en-US" sz="2800" dirty="0">
                  <a:latin typeface="Montserrat Medium" panose="00000600000000000000" pitchFamily="2" charset="0"/>
                </a:rPr>
              </a:br>
              <a:endParaRPr lang="en-US" altLang="en-US" sz="2800" dirty="0">
                <a:latin typeface="Montserrat Medium" panose="00000600000000000000" pitchFamily="2" charset="0"/>
              </a:endParaRPr>
            </a:p>
            <a:p>
              <a:pPr eaLnBrk="1" hangingPunct="1">
                <a:buClr>
                  <a:schemeClr val="tx1"/>
                </a:buClr>
                <a:buFontTx/>
                <a:buAutoNum type="arabicPeriod"/>
              </a:pPr>
              <a:r>
                <a:rPr lang="en-US" altLang="en-US" sz="2800" dirty="0">
                  <a:latin typeface="Montserrat Medium" panose="00000600000000000000" pitchFamily="2" charset="0"/>
                </a:rPr>
                <a:t>Eliminate inter-company transactions</a:t>
              </a:r>
              <a:br>
                <a:rPr lang="en-US" altLang="en-US" sz="2800" dirty="0">
                  <a:latin typeface="Montserrat Medium" panose="00000600000000000000" pitchFamily="2" charset="0"/>
                </a:rPr>
              </a:br>
              <a:endParaRPr lang="en-US" altLang="en-US" sz="2800" dirty="0">
                <a:latin typeface="Montserrat Medium" panose="00000600000000000000" pitchFamily="2" charset="0"/>
              </a:endParaRPr>
            </a:p>
            <a:p>
              <a:pPr eaLnBrk="1" hangingPunct="1">
                <a:buClr>
                  <a:schemeClr val="tx1"/>
                </a:buClr>
                <a:buFontTx/>
                <a:buAutoNum type="arabicPeriod"/>
              </a:pPr>
              <a:r>
                <a:rPr lang="en-US" altLang="en-US" sz="2800" dirty="0">
                  <a:latin typeface="Montserrat Medium" panose="00000600000000000000" pitchFamily="2" charset="0"/>
                </a:rPr>
                <a:t>Cross-compensation process (RSO and Acquired Co. AE)</a:t>
              </a:r>
              <a:br>
                <a:rPr lang="en-US" altLang="en-US" sz="2800" dirty="0">
                  <a:latin typeface="Montserrat Medium" panose="00000600000000000000" pitchFamily="2" charset="0"/>
                </a:rPr>
              </a:br>
              <a:endParaRPr lang="en-US" altLang="en-US" sz="2800" dirty="0">
                <a:latin typeface="Montserrat Medium" panose="00000600000000000000" pitchFamily="2" charset="0"/>
              </a:endParaRPr>
            </a:p>
            <a:p>
              <a:pPr eaLnBrk="1" hangingPunct="1">
                <a:buClr>
                  <a:schemeClr val="tx1"/>
                </a:buClr>
                <a:buFontTx/>
                <a:buAutoNum type="arabicPeriod"/>
              </a:pPr>
              <a:r>
                <a:rPr lang="en-US" altLang="en-US" sz="2800" dirty="0">
                  <a:latin typeface="Montserrat Medium" panose="00000600000000000000" pitchFamily="2" charset="0"/>
                </a:rPr>
                <a:t>Re-negotiation of service contracts</a:t>
              </a:r>
            </a:p>
          </p:txBody>
        </p:sp>
      </p:grpSp>
      <p:sp>
        <p:nvSpPr>
          <p:cNvPr id="14" name="Slide Number Placeholder 2">
            <a:extLst>
              <a:ext uri="{FF2B5EF4-FFF2-40B4-BE49-F238E27FC236}">
                <a16:creationId xmlns:a16="http://schemas.microsoft.com/office/drawing/2014/main" id="{C4F0CEA2-181E-D572-8492-27EE25693E71}"/>
              </a:ext>
            </a:extLst>
          </p:cNvPr>
          <p:cNvSpPr txBox="1">
            <a:spLocks/>
          </p:cNvSpPr>
          <p:nvPr/>
        </p:nvSpPr>
        <p:spPr bwMode="auto">
          <a:xfrm>
            <a:off x="21548196" y="13054127"/>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1pPr>
            <a:lvl2pPr marL="742950" indent="-28575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2pPr>
            <a:lvl3pPr marL="11430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3pPr>
            <a:lvl4pPr marL="16002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4pPr>
            <a:lvl5pPr marL="20574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5pPr>
            <a:lvl6pPr marL="25146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6pPr>
            <a:lvl7pPr marL="29718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7pPr>
            <a:lvl8pPr marL="34290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8pPr>
            <a:lvl9pPr marL="38862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9pPr>
          </a:lstStyle>
          <a:p>
            <a:pPr>
              <a:spcBef>
                <a:spcPct val="0"/>
              </a:spcBef>
              <a:spcAft>
                <a:spcPct val="0"/>
              </a:spcAft>
              <a:buClrTx/>
              <a:buFontTx/>
              <a:buNone/>
            </a:pPr>
            <a:fld id="{FA0C463E-6A4D-F042-9807-764166508018}" type="slidenum">
              <a:rPr lang="en-US" altLang="en-US" sz="1800" smtClean="0">
                <a:latin typeface="Montserrat Medium" panose="00000600000000000000" pitchFamily="2" charset="0"/>
              </a:rPr>
              <a:pPr>
                <a:spcBef>
                  <a:spcPct val="0"/>
                </a:spcBef>
                <a:spcAft>
                  <a:spcPct val="0"/>
                </a:spcAft>
                <a:buClrTx/>
                <a:buFontTx/>
                <a:buNone/>
              </a:pPr>
              <a:t>12</a:t>
            </a:fld>
            <a:endParaRPr lang="en-US" altLang="en-US" sz="1800" dirty="0">
              <a:latin typeface="Montserrat Medium" panose="00000600000000000000" pitchFamily="2" charset="0"/>
            </a:endParaRPr>
          </a:p>
        </p:txBody>
      </p:sp>
      <p:grpSp>
        <p:nvGrpSpPr>
          <p:cNvPr id="56" name="Group 55">
            <a:extLst>
              <a:ext uri="{FF2B5EF4-FFF2-40B4-BE49-F238E27FC236}">
                <a16:creationId xmlns:a16="http://schemas.microsoft.com/office/drawing/2014/main" id="{BE7A6910-1B05-68AA-AE90-797B8B5F5E0C}"/>
              </a:ext>
            </a:extLst>
          </p:cNvPr>
          <p:cNvGrpSpPr/>
          <p:nvPr/>
        </p:nvGrpSpPr>
        <p:grpSpPr>
          <a:xfrm>
            <a:off x="13845914" y="5223947"/>
            <a:ext cx="9835882" cy="6302832"/>
            <a:chOff x="13576265" y="5607910"/>
            <a:chExt cx="9835882" cy="6302832"/>
          </a:xfrm>
        </p:grpSpPr>
        <p:sp>
          <p:nvSpPr>
            <p:cNvPr id="20" name="Rectangle 19">
              <a:extLst>
                <a:ext uri="{FF2B5EF4-FFF2-40B4-BE49-F238E27FC236}">
                  <a16:creationId xmlns:a16="http://schemas.microsoft.com/office/drawing/2014/main" id="{7491775C-6865-F223-CFB8-4536A6D0185D}"/>
                </a:ext>
              </a:extLst>
            </p:cNvPr>
            <p:cNvSpPr/>
            <p:nvPr/>
          </p:nvSpPr>
          <p:spPr>
            <a:xfrm>
              <a:off x="13576265" y="5607910"/>
              <a:ext cx="9835882" cy="1104633"/>
            </a:xfrm>
            <a:prstGeom prst="rect">
              <a:avLst/>
            </a:prstGeom>
            <a:solidFill>
              <a:schemeClr val="tx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895F7D76-99C8-9DC0-C886-CB40B85055E9}"/>
                </a:ext>
              </a:extLst>
            </p:cNvPr>
            <p:cNvSpPr/>
            <p:nvPr/>
          </p:nvSpPr>
          <p:spPr>
            <a:xfrm>
              <a:off x="13586851" y="6712544"/>
              <a:ext cx="9824692" cy="5164668"/>
            </a:xfrm>
            <a:prstGeom prst="rect">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id="{84E0C2CF-BFBD-D5C3-6B30-333077FA6C3A}"/>
                </a:ext>
              </a:extLst>
            </p:cNvPr>
            <p:cNvSpPr txBox="1"/>
            <p:nvPr/>
          </p:nvSpPr>
          <p:spPr>
            <a:xfrm>
              <a:off x="13739144" y="5903927"/>
              <a:ext cx="2653516" cy="52322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800" b="1" i="0" u="none" strike="noStrike" cap="none" normalizeH="0" baseline="0" dirty="0">
                  <a:ln>
                    <a:noFill/>
                  </a:ln>
                  <a:solidFill>
                    <a:schemeClr val="bg1"/>
                  </a:solidFill>
                  <a:effectLst/>
                  <a:latin typeface="Montserrat Medium" panose="00000600000000000000" pitchFamily="2" charset="0"/>
                  <a:cs typeface="Arial" panose="020B0604020202020204" pitchFamily="34" charset="0"/>
                </a:rPr>
                <a:t>VARIABLE</a:t>
              </a:r>
              <a:endParaRPr kumimoji="0" lang="en-US" altLang="en-US" sz="2800" b="1" i="0" u="none" strike="noStrike" cap="none" normalizeH="0" baseline="0" dirty="0">
                <a:ln>
                  <a:noFill/>
                </a:ln>
                <a:solidFill>
                  <a:schemeClr val="bg1"/>
                </a:solidFill>
                <a:effectLst/>
                <a:latin typeface="Montserrat Medium" panose="00000600000000000000" pitchFamily="2" charset="0"/>
              </a:endParaRPr>
            </a:p>
          </p:txBody>
        </p:sp>
        <p:sp>
          <p:nvSpPr>
            <p:cNvPr id="23" name="TextBox 22">
              <a:extLst>
                <a:ext uri="{FF2B5EF4-FFF2-40B4-BE49-F238E27FC236}">
                  <a16:creationId xmlns:a16="http://schemas.microsoft.com/office/drawing/2014/main" id="{96C16CED-E69F-32EB-D6A2-A821A62F4F1C}"/>
                </a:ext>
              </a:extLst>
            </p:cNvPr>
            <p:cNvSpPr txBox="1"/>
            <p:nvPr/>
          </p:nvSpPr>
          <p:spPr>
            <a:xfrm>
              <a:off x="18327852" y="5903928"/>
              <a:ext cx="2468216" cy="52322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800" b="1" i="0" u="none" strike="noStrike" cap="none" normalizeH="0" baseline="0" dirty="0">
                  <a:ln>
                    <a:noFill/>
                  </a:ln>
                  <a:solidFill>
                    <a:schemeClr val="bg1"/>
                  </a:solidFill>
                  <a:effectLst/>
                  <a:latin typeface="Montserrat Medium" panose="00000600000000000000" pitchFamily="2" charset="0"/>
                  <a:cs typeface="Arial" panose="020B0604020202020204" pitchFamily="34" charset="0"/>
                </a:rPr>
                <a:t>CHOICES</a:t>
              </a:r>
              <a:endParaRPr kumimoji="0" lang="en-US" altLang="en-US" sz="2800" b="1" i="0" u="none" strike="noStrike" cap="none" normalizeH="0" baseline="0" dirty="0">
                <a:ln>
                  <a:noFill/>
                </a:ln>
                <a:solidFill>
                  <a:schemeClr val="bg1"/>
                </a:solidFill>
                <a:effectLst/>
                <a:latin typeface="Montserrat Medium" panose="00000600000000000000" pitchFamily="2" charset="0"/>
              </a:endParaRPr>
            </a:p>
          </p:txBody>
        </p:sp>
        <p:grpSp>
          <p:nvGrpSpPr>
            <p:cNvPr id="24" name="Group 23">
              <a:extLst>
                <a:ext uri="{FF2B5EF4-FFF2-40B4-BE49-F238E27FC236}">
                  <a16:creationId xmlns:a16="http://schemas.microsoft.com/office/drawing/2014/main" id="{9F55D9EF-0DC3-925A-0D69-999C3FCA0351}"/>
                </a:ext>
              </a:extLst>
            </p:cNvPr>
            <p:cNvGrpSpPr/>
            <p:nvPr/>
          </p:nvGrpSpPr>
          <p:grpSpPr>
            <a:xfrm>
              <a:off x="13586849" y="7320106"/>
              <a:ext cx="9824693" cy="3495316"/>
              <a:chOff x="16682148" y="7573679"/>
              <a:chExt cx="5989829" cy="2888637"/>
            </a:xfrm>
          </p:grpSpPr>
          <p:cxnSp>
            <p:nvCxnSpPr>
              <p:cNvPr id="51" name="Straight Connector 50">
                <a:extLst>
                  <a:ext uri="{FF2B5EF4-FFF2-40B4-BE49-F238E27FC236}">
                    <a16:creationId xmlns:a16="http://schemas.microsoft.com/office/drawing/2014/main" id="{6A9B5021-C828-59FA-2304-C443B44F4ED0}"/>
                  </a:ext>
                </a:extLst>
              </p:cNvPr>
              <p:cNvCxnSpPr>
                <a:cxnSpLocks/>
              </p:cNvCxnSpPr>
              <p:nvPr/>
            </p:nvCxnSpPr>
            <p:spPr>
              <a:xfrm>
                <a:off x="16682148" y="7573679"/>
                <a:ext cx="598388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FA119644-5130-AA7A-568A-F3C528469CBA}"/>
                  </a:ext>
                </a:extLst>
              </p:cNvPr>
              <p:cNvCxnSpPr>
                <a:cxnSpLocks/>
              </p:cNvCxnSpPr>
              <p:nvPr/>
            </p:nvCxnSpPr>
            <p:spPr>
              <a:xfrm>
                <a:off x="16682148" y="8937890"/>
                <a:ext cx="598388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FDBEECC6-CFB9-FF41-7A7D-69F19708A457}"/>
                  </a:ext>
                </a:extLst>
              </p:cNvPr>
              <p:cNvCxnSpPr>
                <a:cxnSpLocks/>
              </p:cNvCxnSpPr>
              <p:nvPr/>
            </p:nvCxnSpPr>
            <p:spPr>
              <a:xfrm>
                <a:off x="16688089" y="9540065"/>
                <a:ext cx="598388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C168F1F7-9F2E-E202-1F79-E0958DF2070C}"/>
                  </a:ext>
                </a:extLst>
              </p:cNvPr>
              <p:cNvCxnSpPr>
                <a:cxnSpLocks/>
              </p:cNvCxnSpPr>
              <p:nvPr/>
            </p:nvCxnSpPr>
            <p:spPr>
              <a:xfrm>
                <a:off x="16682148" y="10462316"/>
                <a:ext cx="598388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25" name="Straight Connector 24">
              <a:extLst>
                <a:ext uri="{FF2B5EF4-FFF2-40B4-BE49-F238E27FC236}">
                  <a16:creationId xmlns:a16="http://schemas.microsoft.com/office/drawing/2014/main" id="{38F06728-2C0A-C58A-D0D3-7E34017E5290}"/>
                </a:ext>
              </a:extLst>
            </p:cNvPr>
            <p:cNvCxnSpPr>
              <a:cxnSpLocks/>
            </p:cNvCxnSpPr>
            <p:nvPr/>
          </p:nvCxnSpPr>
          <p:spPr>
            <a:xfrm flipH="1">
              <a:off x="18195247" y="6746074"/>
              <a:ext cx="35318" cy="5164668"/>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B179A76B-9589-5A90-2E96-257B2C1A173B}"/>
                </a:ext>
              </a:extLst>
            </p:cNvPr>
            <p:cNvSpPr txBox="1"/>
            <p:nvPr/>
          </p:nvSpPr>
          <p:spPr>
            <a:xfrm>
              <a:off x="13738988" y="6830550"/>
              <a:ext cx="3886905" cy="400110"/>
            </a:xfrm>
            <a:prstGeom prst="rect">
              <a:avLst/>
            </a:prstGeom>
            <a:noFill/>
          </p:spPr>
          <p:txBody>
            <a:bodyPr wrap="square">
              <a:spAutoFit/>
            </a:bodyPr>
            <a:lstStyle/>
            <a:p>
              <a:pPr marL="0" marR="0" lvl="0" indent="0" defTabSz="914400" rtl="0" eaLnBrk="1" fontAlgn="ctr" latinLnBrk="0" hangingPunct="1">
                <a:lnSpc>
                  <a:spcPct val="100000"/>
                </a:lnSpc>
                <a:spcBef>
                  <a:spcPct val="50000"/>
                </a:spcBef>
                <a:spcAft>
                  <a:spcPct val="0"/>
                </a:spcAft>
                <a:buClrTx/>
                <a:buSzTx/>
                <a:buFontTx/>
                <a:buNone/>
                <a:tabLst/>
              </a:pPr>
              <a:r>
                <a:rPr kumimoji="0" lang="en-US" altLang="en-US" sz="2000" b="1" i="0" u="none" strike="noStrike" cap="none" normalizeH="0" baseline="0" dirty="0">
                  <a:ln>
                    <a:noFill/>
                  </a:ln>
                  <a:effectLst/>
                  <a:latin typeface="Montserrat Bold" panose="00000800000000000000" pitchFamily="2" charset="0"/>
                  <a:cs typeface="Arial" panose="020B0604020202020204" pitchFamily="34" charset="0"/>
                </a:rPr>
                <a:t>Customer Ownership</a:t>
              </a:r>
              <a:endParaRPr kumimoji="0" lang="en-US" altLang="en-US" sz="2000" b="1" i="0" u="none" strike="noStrike" cap="none" normalizeH="0" baseline="0" dirty="0">
                <a:ln>
                  <a:noFill/>
                </a:ln>
                <a:effectLst/>
                <a:latin typeface="Montserrat Bold" panose="00000800000000000000" pitchFamily="2" charset="0"/>
              </a:endParaRPr>
            </a:p>
          </p:txBody>
        </p:sp>
        <p:sp>
          <p:nvSpPr>
            <p:cNvPr id="28" name="TextBox 27">
              <a:extLst>
                <a:ext uri="{FF2B5EF4-FFF2-40B4-BE49-F238E27FC236}">
                  <a16:creationId xmlns:a16="http://schemas.microsoft.com/office/drawing/2014/main" id="{EAF79936-A61B-A5C5-5B1D-66A7EA8C6B7D}"/>
                </a:ext>
              </a:extLst>
            </p:cNvPr>
            <p:cNvSpPr txBox="1"/>
            <p:nvPr/>
          </p:nvSpPr>
          <p:spPr>
            <a:xfrm>
              <a:off x="18415181" y="6835659"/>
              <a:ext cx="2613137" cy="40011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000" b="1" i="0" u="none" strike="noStrike" cap="none" normalizeH="0" baseline="0" dirty="0">
                  <a:ln>
                    <a:noFill/>
                  </a:ln>
                  <a:effectLst/>
                  <a:latin typeface="Montserrat Bold" panose="00000800000000000000" pitchFamily="2" charset="0"/>
                  <a:cs typeface="Arial" panose="020B0604020202020204" pitchFamily="34" charset="0"/>
                </a:rPr>
                <a:t>Joint</a:t>
              </a:r>
              <a:endParaRPr kumimoji="0" lang="en-US" altLang="en-US" sz="2000" b="1" i="0" u="none" strike="noStrike" cap="none" normalizeH="0" baseline="0" dirty="0">
                <a:ln>
                  <a:noFill/>
                </a:ln>
                <a:effectLst/>
                <a:latin typeface="Montserrat Bold" panose="00000800000000000000" pitchFamily="2" charset="0"/>
              </a:endParaRPr>
            </a:p>
          </p:txBody>
        </p:sp>
        <p:sp>
          <p:nvSpPr>
            <p:cNvPr id="29" name="TextBox 28">
              <a:extLst>
                <a:ext uri="{FF2B5EF4-FFF2-40B4-BE49-F238E27FC236}">
                  <a16:creationId xmlns:a16="http://schemas.microsoft.com/office/drawing/2014/main" id="{5B71CAAB-556E-1D3E-C237-C8FC4FFF2FE5}"/>
                </a:ext>
              </a:extLst>
            </p:cNvPr>
            <p:cNvSpPr txBox="1"/>
            <p:nvPr/>
          </p:nvSpPr>
          <p:spPr>
            <a:xfrm>
              <a:off x="13738988" y="7392720"/>
              <a:ext cx="2613137" cy="400110"/>
            </a:xfrm>
            <a:prstGeom prst="rect">
              <a:avLst/>
            </a:prstGeom>
            <a:noFill/>
          </p:spPr>
          <p:txBody>
            <a:bodyPr wrap="square">
              <a:spAutoFit/>
            </a:bodyPr>
            <a:lstStyle/>
            <a:p>
              <a:pPr marL="0" marR="0" lvl="0" indent="0" defTabSz="914400" rtl="0" eaLnBrk="1" fontAlgn="ctr" latinLnBrk="0" hangingPunct="1">
                <a:lnSpc>
                  <a:spcPct val="100000"/>
                </a:lnSpc>
                <a:spcBef>
                  <a:spcPct val="0"/>
                </a:spcBef>
                <a:spcAft>
                  <a:spcPct val="0"/>
                </a:spcAft>
                <a:buClrTx/>
                <a:buSzTx/>
                <a:buFontTx/>
                <a:buNone/>
                <a:tabLst/>
              </a:pPr>
              <a:r>
                <a:rPr kumimoji="0" lang="en-US" altLang="en-US" sz="2000" b="1" i="0" u="none" strike="noStrike" cap="none" normalizeH="0" baseline="0" dirty="0">
                  <a:ln>
                    <a:noFill/>
                  </a:ln>
                  <a:effectLst/>
                  <a:latin typeface="Montserrat Bold" panose="00000800000000000000" pitchFamily="2" charset="0"/>
                  <a:cs typeface="Arial" panose="020B0604020202020204" pitchFamily="34" charset="0"/>
                </a:rPr>
                <a:t>Customer Type</a:t>
              </a:r>
              <a:endParaRPr kumimoji="0" lang="en-US" altLang="en-US" sz="2000" b="1" i="0" u="none" strike="noStrike" cap="none" normalizeH="0" baseline="0" dirty="0">
                <a:ln>
                  <a:noFill/>
                </a:ln>
                <a:effectLst/>
                <a:latin typeface="Montserrat Bold" panose="00000800000000000000" pitchFamily="2" charset="0"/>
              </a:endParaRPr>
            </a:p>
          </p:txBody>
        </p:sp>
        <p:sp>
          <p:nvSpPr>
            <p:cNvPr id="30" name="TextBox 29">
              <a:extLst>
                <a:ext uri="{FF2B5EF4-FFF2-40B4-BE49-F238E27FC236}">
                  <a16:creationId xmlns:a16="http://schemas.microsoft.com/office/drawing/2014/main" id="{C39AA795-58AC-D3F4-A32C-151C6864CE43}"/>
                </a:ext>
              </a:extLst>
            </p:cNvPr>
            <p:cNvSpPr txBox="1"/>
            <p:nvPr/>
          </p:nvSpPr>
          <p:spPr>
            <a:xfrm>
              <a:off x="18415181" y="7397827"/>
              <a:ext cx="2613137" cy="40011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000" b="1" i="0" u="none" strike="noStrike" cap="none" normalizeH="0" baseline="0" dirty="0">
                  <a:ln>
                    <a:noFill/>
                  </a:ln>
                  <a:effectLst/>
                  <a:latin typeface="Montserrat Bold" panose="00000800000000000000" pitchFamily="2" charset="0"/>
                  <a:cs typeface="Arial" panose="020B0604020202020204" pitchFamily="34" charset="0"/>
                </a:rPr>
                <a:t>MVS &amp; OS</a:t>
              </a:r>
              <a:endParaRPr kumimoji="0" lang="en-US" altLang="en-US" sz="2000" b="1" i="0" u="none" strike="noStrike" cap="none" normalizeH="0" baseline="0" dirty="0">
                <a:ln>
                  <a:noFill/>
                </a:ln>
                <a:effectLst/>
                <a:latin typeface="Montserrat Bold" panose="00000800000000000000" pitchFamily="2" charset="0"/>
              </a:endParaRPr>
            </a:p>
          </p:txBody>
        </p:sp>
        <p:sp>
          <p:nvSpPr>
            <p:cNvPr id="32" name="TextBox 31">
              <a:extLst>
                <a:ext uri="{FF2B5EF4-FFF2-40B4-BE49-F238E27FC236}">
                  <a16:creationId xmlns:a16="http://schemas.microsoft.com/office/drawing/2014/main" id="{D147BFD0-03F2-24D0-849A-45CAFA7B89D2}"/>
                </a:ext>
              </a:extLst>
            </p:cNvPr>
            <p:cNvSpPr txBox="1"/>
            <p:nvPr/>
          </p:nvSpPr>
          <p:spPr>
            <a:xfrm>
              <a:off x="13718347" y="7936778"/>
              <a:ext cx="3139222" cy="400110"/>
            </a:xfrm>
            <a:prstGeom prst="rect">
              <a:avLst/>
            </a:prstGeom>
            <a:noFill/>
          </p:spPr>
          <p:txBody>
            <a:bodyPr wrap="square">
              <a:spAutoFit/>
            </a:bodyPr>
            <a:lstStyle/>
            <a:p>
              <a:pPr marL="0" marR="0" lvl="0" indent="0" defTabSz="914400" rtl="0" eaLnBrk="1" fontAlgn="ctr" latinLnBrk="0" hangingPunct="1">
                <a:lnSpc>
                  <a:spcPct val="100000"/>
                </a:lnSpc>
                <a:spcBef>
                  <a:spcPct val="50000"/>
                </a:spcBef>
                <a:spcAft>
                  <a:spcPct val="0"/>
                </a:spcAft>
                <a:buClrTx/>
                <a:buSzTx/>
                <a:buFontTx/>
                <a:buNone/>
                <a:tabLst/>
              </a:pPr>
              <a:r>
                <a:rPr kumimoji="0" lang="en-US" altLang="en-US" sz="2000" b="1" i="0" u="none" strike="noStrike" cap="none" normalizeH="0" baseline="0" dirty="0">
                  <a:ln>
                    <a:noFill/>
                  </a:ln>
                  <a:effectLst/>
                  <a:latin typeface="Montserrat Bold" panose="00000800000000000000" pitchFamily="2" charset="0"/>
                  <a:cs typeface="Arial" panose="020B0604020202020204" pitchFamily="34" charset="0"/>
                </a:rPr>
                <a:t>Rep Booking the Deal</a:t>
              </a:r>
              <a:endParaRPr kumimoji="0" lang="en-US" altLang="en-US" sz="2000" b="1" i="0" u="none" strike="noStrike" cap="none" normalizeH="0" baseline="0" dirty="0">
                <a:ln>
                  <a:noFill/>
                </a:ln>
                <a:effectLst/>
                <a:latin typeface="Montserrat Bold" panose="00000800000000000000" pitchFamily="2" charset="0"/>
              </a:endParaRPr>
            </a:p>
          </p:txBody>
        </p:sp>
        <p:sp>
          <p:nvSpPr>
            <p:cNvPr id="34" name="TextBox 33">
              <a:extLst>
                <a:ext uri="{FF2B5EF4-FFF2-40B4-BE49-F238E27FC236}">
                  <a16:creationId xmlns:a16="http://schemas.microsoft.com/office/drawing/2014/main" id="{454F8EEF-F73A-DF19-2591-DF3FF63332E2}"/>
                </a:ext>
              </a:extLst>
            </p:cNvPr>
            <p:cNvSpPr txBox="1"/>
            <p:nvPr/>
          </p:nvSpPr>
          <p:spPr>
            <a:xfrm>
              <a:off x="18394540" y="7941886"/>
              <a:ext cx="2613137" cy="40011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000" b="1" i="0" u="none" strike="noStrike" cap="none" normalizeH="0" baseline="0" dirty="0">
                  <a:ln>
                    <a:noFill/>
                  </a:ln>
                  <a:effectLst/>
                  <a:latin typeface="Montserrat Bold" panose="00000800000000000000" pitchFamily="2" charset="0"/>
                </a:rPr>
                <a:t>Acquired Co. AE</a:t>
              </a:r>
            </a:p>
          </p:txBody>
        </p:sp>
        <p:sp>
          <p:nvSpPr>
            <p:cNvPr id="36" name="TextBox 35">
              <a:extLst>
                <a:ext uri="{FF2B5EF4-FFF2-40B4-BE49-F238E27FC236}">
                  <a16:creationId xmlns:a16="http://schemas.microsoft.com/office/drawing/2014/main" id="{38EEF48F-A4BB-C868-B98B-EFBFE970AB62}"/>
                </a:ext>
              </a:extLst>
            </p:cNvPr>
            <p:cNvSpPr txBox="1"/>
            <p:nvPr/>
          </p:nvSpPr>
          <p:spPr>
            <a:xfrm>
              <a:off x="13738988" y="8499965"/>
              <a:ext cx="3139222" cy="400110"/>
            </a:xfrm>
            <a:prstGeom prst="rect">
              <a:avLst/>
            </a:prstGeom>
            <a:noFill/>
          </p:spPr>
          <p:txBody>
            <a:bodyPr wrap="square">
              <a:spAutoFit/>
            </a:bodyPr>
            <a:lstStyle/>
            <a:p>
              <a:pPr marL="0" marR="0" lvl="0" indent="0" defTabSz="914400" rtl="0" eaLnBrk="1" fontAlgn="ctr" latinLnBrk="0" hangingPunct="1">
                <a:lnSpc>
                  <a:spcPct val="100000"/>
                </a:lnSpc>
                <a:spcBef>
                  <a:spcPct val="50000"/>
                </a:spcBef>
                <a:spcAft>
                  <a:spcPct val="0"/>
                </a:spcAft>
                <a:buClrTx/>
                <a:buSzTx/>
                <a:buFontTx/>
                <a:buNone/>
                <a:tabLst/>
              </a:pPr>
              <a:r>
                <a:rPr kumimoji="0" lang="en-US" altLang="en-US" sz="2000" b="1" i="0" u="none" strike="noStrike" cap="none" normalizeH="0" baseline="0" dirty="0">
                  <a:ln>
                    <a:noFill/>
                  </a:ln>
                  <a:effectLst/>
                  <a:latin typeface="Montserrat Bold" panose="00000800000000000000" pitchFamily="2" charset="0"/>
                </a:rPr>
                <a:t>Channel</a:t>
              </a:r>
            </a:p>
          </p:txBody>
        </p:sp>
        <p:sp>
          <p:nvSpPr>
            <p:cNvPr id="37" name="TextBox 36">
              <a:extLst>
                <a:ext uri="{FF2B5EF4-FFF2-40B4-BE49-F238E27FC236}">
                  <a16:creationId xmlns:a16="http://schemas.microsoft.com/office/drawing/2014/main" id="{1A12F1C8-0E99-CAD2-FFCF-DA514D2D5196}"/>
                </a:ext>
              </a:extLst>
            </p:cNvPr>
            <p:cNvSpPr txBox="1"/>
            <p:nvPr/>
          </p:nvSpPr>
          <p:spPr>
            <a:xfrm>
              <a:off x="18415181" y="8511933"/>
              <a:ext cx="2613137" cy="40011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000" b="1" i="0" u="none" strike="noStrike" cap="none" normalizeH="0" baseline="0" dirty="0">
                  <a:ln>
                    <a:noFill/>
                  </a:ln>
                  <a:effectLst/>
                  <a:latin typeface="Montserrat Bold" panose="00000800000000000000" pitchFamily="2" charset="0"/>
                  <a:cs typeface="Arial" panose="020B0604020202020204" pitchFamily="34" charset="0"/>
                </a:rPr>
                <a:t>Direct</a:t>
              </a:r>
              <a:endParaRPr kumimoji="0" lang="en-US" altLang="en-US" sz="2000" b="1" i="0" u="none" strike="noStrike" cap="none" normalizeH="0" baseline="0" dirty="0">
                <a:ln>
                  <a:noFill/>
                </a:ln>
                <a:effectLst/>
                <a:latin typeface="Montserrat Bold" panose="00000800000000000000" pitchFamily="2" charset="0"/>
              </a:endParaRPr>
            </a:p>
          </p:txBody>
        </p:sp>
        <p:sp>
          <p:nvSpPr>
            <p:cNvPr id="38" name="TextBox 37">
              <a:extLst>
                <a:ext uri="{FF2B5EF4-FFF2-40B4-BE49-F238E27FC236}">
                  <a16:creationId xmlns:a16="http://schemas.microsoft.com/office/drawing/2014/main" id="{78E24CA6-4C6D-F1BB-FFA4-FAD8B3284C2D}"/>
                </a:ext>
              </a:extLst>
            </p:cNvPr>
            <p:cNvSpPr txBox="1"/>
            <p:nvPr/>
          </p:nvSpPr>
          <p:spPr>
            <a:xfrm>
              <a:off x="13738988" y="9118385"/>
              <a:ext cx="3139222" cy="400110"/>
            </a:xfrm>
            <a:prstGeom prst="rect">
              <a:avLst/>
            </a:prstGeom>
            <a:noFill/>
          </p:spPr>
          <p:txBody>
            <a:bodyPr wrap="square">
              <a:spAutoFit/>
            </a:bodyPr>
            <a:lstStyle/>
            <a:p>
              <a:pPr marL="0" marR="0" lvl="0" indent="0" defTabSz="914400" rtl="0" eaLnBrk="1" fontAlgn="ctr" latinLnBrk="0" hangingPunct="1">
                <a:lnSpc>
                  <a:spcPct val="100000"/>
                </a:lnSpc>
                <a:spcBef>
                  <a:spcPct val="50000"/>
                </a:spcBef>
                <a:spcAft>
                  <a:spcPct val="0"/>
                </a:spcAft>
                <a:buClrTx/>
                <a:buSzTx/>
                <a:buFontTx/>
                <a:buNone/>
                <a:tabLst/>
              </a:pPr>
              <a:r>
                <a:rPr kumimoji="0" lang="en-US" altLang="en-US" sz="2000" b="1" i="0" u="none" strike="noStrike" cap="none" normalizeH="0" baseline="0" dirty="0">
                  <a:ln>
                    <a:noFill/>
                  </a:ln>
                  <a:effectLst/>
                  <a:latin typeface="Montserrat Bold" panose="00000800000000000000" pitchFamily="2" charset="0"/>
                </a:rPr>
                <a:t>Product Sold</a:t>
              </a:r>
            </a:p>
          </p:txBody>
        </p:sp>
        <p:sp>
          <p:nvSpPr>
            <p:cNvPr id="39" name="TextBox 38">
              <a:extLst>
                <a:ext uri="{FF2B5EF4-FFF2-40B4-BE49-F238E27FC236}">
                  <a16:creationId xmlns:a16="http://schemas.microsoft.com/office/drawing/2014/main" id="{96AB47D9-CB28-0AEA-7D09-D04A134F5A40}"/>
                </a:ext>
              </a:extLst>
            </p:cNvPr>
            <p:cNvSpPr txBox="1"/>
            <p:nvPr/>
          </p:nvSpPr>
          <p:spPr>
            <a:xfrm>
              <a:off x="18415181" y="8981166"/>
              <a:ext cx="4600648" cy="707886"/>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000" b="1" i="0" u="none" strike="noStrike" cap="none" normalizeH="0" baseline="0" dirty="0">
                  <a:ln>
                    <a:noFill/>
                  </a:ln>
                  <a:effectLst/>
                  <a:latin typeface="Montserrat Bold" panose="00000800000000000000" pitchFamily="2" charset="0"/>
                  <a:cs typeface="Arial" panose="020B0604020202020204" pitchFamily="34" charset="0"/>
                </a:rPr>
                <a:t>Acquirer product with Acquired Co. tape solution</a:t>
              </a:r>
              <a:endParaRPr kumimoji="0" lang="en-US" altLang="en-US" sz="2000" b="1" i="0" u="none" strike="noStrike" cap="none" normalizeH="0" baseline="0" dirty="0">
                <a:ln>
                  <a:noFill/>
                </a:ln>
                <a:effectLst/>
                <a:latin typeface="Montserrat Bold" panose="00000800000000000000" pitchFamily="2" charset="0"/>
              </a:endParaRPr>
            </a:p>
          </p:txBody>
        </p:sp>
        <p:sp>
          <p:nvSpPr>
            <p:cNvPr id="40" name="TextBox 39">
              <a:extLst>
                <a:ext uri="{FF2B5EF4-FFF2-40B4-BE49-F238E27FC236}">
                  <a16:creationId xmlns:a16="http://schemas.microsoft.com/office/drawing/2014/main" id="{2DFF7C6C-366E-4F95-6AA1-60D64529E0D5}"/>
                </a:ext>
              </a:extLst>
            </p:cNvPr>
            <p:cNvSpPr txBox="1"/>
            <p:nvPr/>
          </p:nvSpPr>
          <p:spPr>
            <a:xfrm>
              <a:off x="13776463" y="9763593"/>
              <a:ext cx="3139222" cy="400110"/>
            </a:xfrm>
            <a:prstGeom prst="rect">
              <a:avLst/>
            </a:prstGeom>
            <a:noFill/>
          </p:spPr>
          <p:txBody>
            <a:bodyPr wrap="square">
              <a:spAutoFit/>
            </a:bodyPr>
            <a:lstStyle/>
            <a:p>
              <a:pPr marL="0" marR="0" lvl="0" indent="0" defTabSz="914400" rtl="0" eaLnBrk="1" fontAlgn="ctr" latinLnBrk="0" hangingPunct="1">
                <a:lnSpc>
                  <a:spcPct val="100000"/>
                </a:lnSpc>
                <a:spcBef>
                  <a:spcPct val="0"/>
                </a:spcBef>
                <a:spcAft>
                  <a:spcPct val="0"/>
                </a:spcAft>
                <a:buClrTx/>
                <a:buSzTx/>
                <a:buFontTx/>
                <a:buNone/>
                <a:tabLst/>
              </a:pPr>
              <a:r>
                <a:rPr kumimoji="0" lang="en-US" altLang="en-US" sz="2000" b="1" i="0" u="none" strike="noStrike" cap="none" normalizeH="0" baseline="0" dirty="0">
                  <a:ln>
                    <a:noFill/>
                  </a:ln>
                  <a:effectLst/>
                  <a:latin typeface="Montserrat Bold" panose="00000800000000000000" pitchFamily="2" charset="0"/>
                  <a:cs typeface="Arial" panose="020B0604020202020204" pitchFamily="34" charset="0"/>
                </a:rPr>
                <a:t>Config.</a:t>
              </a:r>
              <a:endParaRPr kumimoji="0" lang="en-US" altLang="en-US" sz="2000" b="1" i="0" u="none" strike="noStrike" cap="none" normalizeH="0" baseline="0" dirty="0">
                <a:ln>
                  <a:noFill/>
                </a:ln>
                <a:effectLst/>
                <a:latin typeface="Montserrat Bold" panose="00000800000000000000" pitchFamily="2" charset="0"/>
              </a:endParaRPr>
            </a:p>
          </p:txBody>
        </p:sp>
        <p:sp>
          <p:nvSpPr>
            <p:cNvPr id="41" name="TextBox 40">
              <a:extLst>
                <a:ext uri="{FF2B5EF4-FFF2-40B4-BE49-F238E27FC236}">
                  <a16:creationId xmlns:a16="http://schemas.microsoft.com/office/drawing/2014/main" id="{61F20A37-37E1-78F8-51C4-E8BD3A154287}"/>
                </a:ext>
              </a:extLst>
            </p:cNvPr>
            <p:cNvSpPr txBox="1"/>
            <p:nvPr/>
          </p:nvSpPr>
          <p:spPr>
            <a:xfrm>
              <a:off x="18452657" y="9805058"/>
              <a:ext cx="2613137" cy="40011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000" b="1" i="0" u="none" strike="noStrike" cap="none" normalizeH="0" baseline="0" dirty="0">
                  <a:ln>
                    <a:noFill/>
                  </a:ln>
                  <a:effectLst/>
                  <a:latin typeface="Montserrat Bold" panose="00000800000000000000" pitchFamily="2" charset="0"/>
                  <a:cs typeface="Arial" panose="020B0604020202020204" pitchFamily="34" charset="0"/>
                </a:rPr>
                <a:t>Non-Standard</a:t>
              </a:r>
              <a:endParaRPr kumimoji="0" lang="en-US" altLang="en-US" sz="2000" b="1" i="0" u="none" strike="noStrike" cap="none" normalizeH="0" baseline="0" dirty="0">
                <a:ln>
                  <a:noFill/>
                </a:ln>
                <a:effectLst/>
                <a:latin typeface="Montserrat Bold" panose="00000800000000000000" pitchFamily="2" charset="0"/>
              </a:endParaRPr>
            </a:p>
          </p:txBody>
        </p:sp>
        <p:sp>
          <p:nvSpPr>
            <p:cNvPr id="43" name="TextBox 42">
              <a:extLst>
                <a:ext uri="{FF2B5EF4-FFF2-40B4-BE49-F238E27FC236}">
                  <a16:creationId xmlns:a16="http://schemas.microsoft.com/office/drawing/2014/main" id="{9D4EC724-E2DF-F0D0-49C0-440AB58CE952}"/>
                </a:ext>
              </a:extLst>
            </p:cNvPr>
            <p:cNvSpPr txBox="1"/>
            <p:nvPr/>
          </p:nvSpPr>
          <p:spPr>
            <a:xfrm>
              <a:off x="13791829" y="10347756"/>
              <a:ext cx="3139222" cy="400110"/>
            </a:xfrm>
            <a:prstGeom prst="rect">
              <a:avLst/>
            </a:prstGeom>
            <a:noFill/>
          </p:spPr>
          <p:txBody>
            <a:bodyPr wrap="square">
              <a:spAutoFit/>
            </a:bodyPr>
            <a:lstStyle/>
            <a:p>
              <a:pPr marL="0" marR="0" lvl="0" indent="0" defTabSz="914400" rtl="0" eaLnBrk="1" fontAlgn="ctr" latinLnBrk="0" hangingPunct="1">
                <a:lnSpc>
                  <a:spcPct val="100000"/>
                </a:lnSpc>
                <a:spcBef>
                  <a:spcPct val="0"/>
                </a:spcBef>
                <a:spcAft>
                  <a:spcPct val="0"/>
                </a:spcAft>
                <a:buClrTx/>
                <a:buSzTx/>
                <a:buFontTx/>
                <a:buNone/>
                <a:tabLst/>
              </a:pPr>
              <a:r>
                <a:rPr kumimoji="0" lang="en-US" altLang="en-US" sz="2000" b="1" i="0" u="none" strike="noStrike" cap="none" normalizeH="0" baseline="0" dirty="0">
                  <a:ln>
                    <a:noFill/>
                  </a:ln>
                  <a:effectLst/>
                  <a:latin typeface="Montserrat Bold" panose="00000800000000000000" pitchFamily="2" charset="0"/>
                  <a:cs typeface="Arial" panose="020B0604020202020204" pitchFamily="34" charset="0"/>
                </a:rPr>
                <a:t>Services</a:t>
              </a:r>
              <a:endParaRPr kumimoji="0" lang="en-US" altLang="en-US" sz="2000" b="1" i="0" u="none" strike="noStrike" cap="none" normalizeH="0" baseline="0" dirty="0">
                <a:ln>
                  <a:noFill/>
                </a:ln>
                <a:effectLst/>
                <a:latin typeface="Montserrat Bold" panose="00000800000000000000" pitchFamily="2" charset="0"/>
              </a:endParaRPr>
            </a:p>
          </p:txBody>
        </p:sp>
        <p:sp>
          <p:nvSpPr>
            <p:cNvPr id="44" name="TextBox 43">
              <a:extLst>
                <a:ext uri="{FF2B5EF4-FFF2-40B4-BE49-F238E27FC236}">
                  <a16:creationId xmlns:a16="http://schemas.microsoft.com/office/drawing/2014/main" id="{95593CFC-B6B8-55D8-D2FA-D2E74FC79513}"/>
                </a:ext>
              </a:extLst>
            </p:cNvPr>
            <p:cNvSpPr txBox="1"/>
            <p:nvPr/>
          </p:nvSpPr>
          <p:spPr>
            <a:xfrm>
              <a:off x="18468023" y="10302734"/>
              <a:ext cx="2613137" cy="40011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000" b="1" i="0" u="none" strike="noStrike" cap="none" normalizeH="0" baseline="0" dirty="0">
                  <a:ln>
                    <a:noFill/>
                  </a:ln>
                  <a:effectLst/>
                  <a:latin typeface="Montserrat Bold" panose="00000800000000000000" pitchFamily="2" charset="0"/>
                  <a:cs typeface="Arial" panose="020B0604020202020204" pitchFamily="34" charset="0"/>
                </a:rPr>
                <a:t>Support and PS</a:t>
              </a:r>
              <a:endParaRPr kumimoji="0" lang="en-US" altLang="en-US" sz="2000" b="1" i="0" u="none" strike="noStrike" cap="none" normalizeH="0" baseline="0" dirty="0">
                <a:ln>
                  <a:noFill/>
                </a:ln>
                <a:effectLst/>
                <a:latin typeface="Montserrat Bold" panose="00000800000000000000" pitchFamily="2" charset="0"/>
              </a:endParaRPr>
            </a:p>
          </p:txBody>
        </p:sp>
        <p:sp>
          <p:nvSpPr>
            <p:cNvPr id="45" name="TextBox 44">
              <a:extLst>
                <a:ext uri="{FF2B5EF4-FFF2-40B4-BE49-F238E27FC236}">
                  <a16:creationId xmlns:a16="http://schemas.microsoft.com/office/drawing/2014/main" id="{CB6B594C-9EF7-0859-365D-837EBD4D9193}"/>
                </a:ext>
              </a:extLst>
            </p:cNvPr>
            <p:cNvSpPr txBox="1"/>
            <p:nvPr/>
          </p:nvSpPr>
          <p:spPr>
            <a:xfrm>
              <a:off x="13791829" y="10887241"/>
              <a:ext cx="3139222" cy="400110"/>
            </a:xfrm>
            <a:prstGeom prst="rect">
              <a:avLst/>
            </a:prstGeom>
            <a:noFill/>
          </p:spPr>
          <p:txBody>
            <a:bodyPr wrap="square">
              <a:spAutoFit/>
            </a:bodyPr>
            <a:lstStyle/>
            <a:p>
              <a:pPr marL="0" marR="0" lvl="0" indent="0" defTabSz="914400" rtl="0" eaLnBrk="1" fontAlgn="ctr" latinLnBrk="0" hangingPunct="1">
                <a:lnSpc>
                  <a:spcPct val="100000"/>
                </a:lnSpc>
                <a:spcBef>
                  <a:spcPct val="0"/>
                </a:spcBef>
                <a:spcAft>
                  <a:spcPct val="0"/>
                </a:spcAft>
                <a:buClrTx/>
                <a:buSzTx/>
                <a:buFontTx/>
                <a:buNone/>
                <a:tabLst/>
              </a:pPr>
              <a:r>
                <a:rPr kumimoji="0" lang="en-US" altLang="en-US" sz="2000" b="1" i="0" u="none" strike="noStrike" cap="none" normalizeH="0" baseline="0" dirty="0">
                  <a:ln>
                    <a:noFill/>
                  </a:ln>
                  <a:effectLst/>
                  <a:latin typeface="Montserrat Bold" panose="00000800000000000000" pitchFamily="2" charset="0"/>
                  <a:cs typeface="Arial" panose="020B0604020202020204" pitchFamily="34" charset="0"/>
                </a:rPr>
                <a:t>Global/Local</a:t>
              </a:r>
              <a:endParaRPr kumimoji="0" lang="en-US" altLang="en-US" sz="2000" b="1" i="0" u="none" strike="noStrike" cap="none" normalizeH="0" baseline="0" dirty="0">
                <a:ln>
                  <a:noFill/>
                </a:ln>
                <a:effectLst/>
                <a:latin typeface="Montserrat Bold" panose="00000800000000000000" pitchFamily="2" charset="0"/>
              </a:endParaRPr>
            </a:p>
          </p:txBody>
        </p:sp>
        <p:sp>
          <p:nvSpPr>
            <p:cNvPr id="46" name="TextBox 45">
              <a:extLst>
                <a:ext uri="{FF2B5EF4-FFF2-40B4-BE49-F238E27FC236}">
                  <a16:creationId xmlns:a16="http://schemas.microsoft.com/office/drawing/2014/main" id="{4511F6DE-8976-F531-36C4-891DD8227BE2}"/>
                </a:ext>
              </a:extLst>
            </p:cNvPr>
            <p:cNvSpPr txBox="1"/>
            <p:nvPr/>
          </p:nvSpPr>
          <p:spPr>
            <a:xfrm>
              <a:off x="18468023" y="10870219"/>
              <a:ext cx="2613137" cy="40011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000" b="1" i="0" u="none" strike="noStrike" cap="none" normalizeH="0" baseline="0" dirty="0">
                  <a:ln>
                    <a:noFill/>
                  </a:ln>
                  <a:effectLst/>
                  <a:latin typeface="Montserrat Bold" panose="00000800000000000000" pitchFamily="2" charset="0"/>
                  <a:cs typeface="Arial" panose="020B0604020202020204" pitchFamily="34" charset="0"/>
                </a:rPr>
                <a:t>US</a:t>
              </a:r>
              <a:endParaRPr kumimoji="0" lang="en-US" altLang="en-US" sz="2000" b="1" i="0" u="none" strike="noStrike" cap="none" normalizeH="0" baseline="0" dirty="0">
                <a:ln>
                  <a:noFill/>
                </a:ln>
                <a:effectLst/>
                <a:latin typeface="Montserrat Bold" panose="00000800000000000000" pitchFamily="2" charset="0"/>
              </a:endParaRPr>
            </a:p>
          </p:txBody>
        </p:sp>
        <p:grpSp>
          <p:nvGrpSpPr>
            <p:cNvPr id="55" name="Group 54">
              <a:extLst>
                <a:ext uri="{FF2B5EF4-FFF2-40B4-BE49-F238E27FC236}">
                  <a16:creationId xmlns:a16="http://schemas.microsoft.com/office/drawing/2014/main" id="{2593E109-F9B9-E2C8-0B47-2065FA91B13F}"/>
                </a:ext>
              </a:extLst>
            </p:cNvPr>
            <p:cNvGrpSpPr/>
            <p:nvPr/>
          </p:nvGrpSpPr>
          <p:grpSpPr>
            <a:xfrm>
              <a:off x="13576265" y="7845669"/>
              <a:ext cx="9814948" cy="3493880"/>
              <a:chOff x="13576265" y="7845669"/>
              <a:chExt cx="9298013" cy="3493880"/>
            </a:xfrm>
          </p:grpSpPr>
          <p:cxnSp>
            <p:nvCxnSpPr>
              <p:cNvPr id="31" name="Straight Connector 30">
                <a:extLst>
                  <a:ext uri="{FF2B5EF4-FFF2-40B4-BE49-F238E27FC236}">
                    <a16:creationId xmlns:a16="http://schemas.microsoft.com/office/drawing/2014/main" id="{BBCFF5D7-496C-2986-564C-9257B87D3A48}"/>
                  </a:ext>
                </a:extLst>
              </p:cNvPr>
              <p:cNvCxnSpPr>
                <a:cxnSpLocks/>
              </p:cNvCxnSpPr>
              <p:nvPr/>
            </p:nvCxnSpPr>
            <p:spPr>
              <a:xfrm>
                <a:off x="13576265" y="7845669"/>
                <a:ext cx="928742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AC78CAB0-C6C1-905B-2C6A-1A25E1FB3258}"/>
                  </a:ext>
                </a:extLst>
              </p:cNvPr>
              <p:cNvCxnSpPr>
                <a:cxnSpLocks/>
              </p:cNvCxnSpPr>
              <p:nvPr/>
            </p:nvCxnSpPr>
            <p:spPr>
              <a:xfrm>
                <a:off x="13576265" y="8414260"/>
                <a:ext cx="929664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F79D87A6-0823-F227-2338-0D41496706FB}"/>
                  </a:ext>
                </a:extLst>
              </p:cNvPr>
              <p:cNvCxnSpPr>
                <a:cxnSpLocks/>
              </p:cNvCxnSpPr>
              <p:nvPr/>
            </p:nvCxnSpPr>
            <p:spPr>
              <a:xfrm>
                <a:off x="13586849" y="10270919"/>
                <a:ext cx="928742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A051EBA1-0E9F-5325-48FC-EBC08F2B9A7E}"/>
                  </a:ext>
                </a:extLst>
              </p:cNvPr>
              <p:cNvCxnSpPr>
                <a:cxnSpLocks/>
              </p:cNvCxnSpPr>
              <p:nvPr/>
            </p:nvCxnSpPr>
            <p:spPr>
              <a:xfrm>
                <a:off x="13586850" y="11339549"/>
                <a:ext cx="928742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48" name="TextBox 47">
              <a:extLst>
                <a:ext uri="{FF2B5EF4-FFF2-40B4-BE49-F238E27FC236}">
                  <a16:creationId xmlns:a16="http://schemas.microsoft.com/office/drawing/2014/main" id="{922C10DB-2323-E365-C3C4-109AD0EBCCA0}"/>
                </a:ext>
              </a:extLst>
            </p:cNvPr>
            <p:cNvSpPr txBox="1"/>
            <p:nvPr/>
          </p:nvSpPr>
          <p:spPr>
            <a:xfrm>
              <a:off x="13791832" y="11410847"/>
              <a:ext cx="3139222" cy="400110"/>
            </a:xfrm>
            <a:prstGeom prst="rect">
              <a:avLst/>
            </a:prstGeom>
            <a:noFill/>
          </p:spPr>
          <p:txBody>
            <a:bodyPr wrap="square">
              <a:spAutoFit/>
            </a:bodyPr>
            <a:lstStyle/>
            <a:p>
              <a:pPr marL="0" marR="0" lvl="0" indent="0" defTabSz="914400" rtl="0" eaLnBrk="1" fontAlgn="ctr" latinLnBrk="0" hangingPunct="1">
                <a:lnSpc>
                  <a:spcPct val="100000"/>
                </a:lnSpc>
                <a:spcBef>
                  <a:spcPct val="0"/>
                </a:spcBef>
                <a:spcAft>
                  <a:spcPct val="0"/>
                </a:spcAft>
                <a:buClrTx/>
                <a:buSzTx/>
                <a:buFontTx/>
                <a:buNone/>
                <a:tabLst/>
              </a:pPr>
              <a:r>
                <a:rPr kumimoji="0" lang="en-US" altLang="en-US" sz="2000" b="1" i="0" u="none" strike="noStrike" cap="none" normalizeH="0" baseline="0" dirty="0">
                  <a:ln>
                    <a:noFill/>
                  </a:ln>
                  <a:effectLst/>
                  <a:latin typeface="Montserrat Bold" panose="00000800000000000000" pitchFamily="2" charset="0"/>
                  <a:cs typeface="Arial" panose="020B0604020202020204" pitchFamily="34" charset="0"/>
                </a:rPr>
                <a:t>Transaction Type</a:t>
              </a:r>
              <a:endParaRPr kumimoji="0" lang="en-US" altLang="en-US" sz="2000" b="1" i="0" u="none" strike="noStrike" cap="none" normalizeH="0" baseline="0" dirty="0">
                <a:ln>
                  <a:noFill/>
                </a:ln>
                <a:effectLst/>
                <a:latin typeface="Montserrat Bold" panose="00000800000000000000" pitchFamily="2" charset="0"/>
              </a:endParaRPr>
            </a:p>
          </p:txBody>
        </p:sp>
        <p:sp>
          <p:nvSpPr>
            <p:cNvPr id="49" name="TextBox 48">
              <a:extLst>
                <a:ext uri="{FF2B5EF4-FFF2-40B4-BE49-F238E27FC236}">
                  <a16:creationId xmlns:a16="http://schemas.microsoft.com/office/drawing/2014/main" id="{7F95736B-F03B-907B-A6CE-184CF4D4E0FD}"/>
                </a:ext>
              </a:extLst>
            </p:cNvPr>
            <p:cNvSpPr txBox="1"/>
            <p:nvPr/>
          </p:nvSpPr>
          <p:spPr>
            <a:xfrm>
              <a:off x="18468029" y="11422819"/>
              <a:ext cx="2613137" cy="40011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000" b="1" i="0" u="none" strike="noStrike" cap="none" normalizeH="0" baseline="0" dirty="0">
                  <a:ln>
                    <a:noFill/>
                  </a:ln>
                  <a:effectLst/>
                  <a:latin typeface="Montserrat Bold" panose="00000800000000000000" pitchFamily="2" charset="0"/>
                  <a:cs typeface="Arial" panose="020B0604020202020204" pitchFamily="34" charset="0"/>
                </a:rPr>
                <a:t>Purchase</a:t>
              </a:r>
              <a:endParaRPr kumimoji="0" lang="en-US" altLang="en-US" sz="2000" b="1" i="0" u="none" strike="noStrike" cap="none" normalizeH="0" baseline="0" dirty="0">
                <a:ln>
                  <a:noFill/>
                </a:ln>
                <a:effectLst/>
                <a:latin typeface="Montserrat Bold" panose="00000800000000000000" pitchFamily="2" charset="0"/>
              </a:endParaRPr>
            </a:p>
          </p:txBody>
        </p:sp>
      </p:grpSp>
    </p:spTree>
    <p:extLst>
      <p:ext uri="{BB962C8B-B14F-4D97-AF65-F5344CB8AC3E}">
        <p14:creationId xmlns:p14="http://schemas.microsoft.com/office/powerpoint/2010/main" val="3827105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9FB4113-7D9A-4941-0CFC-FA66A208DD6C}"/>
              </a:ext>
            </a:extLst>
          </p:cNvPr>
          <p:cNvSpPr txBox="1"/>
          <p:nvPr/>
        </p:nvSpPr>
        <p:spPr>
          <a:xfrm>
            <a:off x="1113466" y="782425"/>
            <a:ext cx="21022634" cy="923330"/>
          </a:xfrm>
          <a:prstGeom prst="rect">
            <a:avLst/>
          </a:prstGeom>
          <a:noFill/>
        </p:spPr>
        <p:txBody>
          <a:bodyPr wrap="square" lIns="0" tIns="0" rIns="0" bIns="0" rtlCol="0">
            <a:spAutoFit/>
          </a:bodyPr>
          <a:lstStyle/>
          <a:p>
            <a:r>
              <a:rPr lang="en-US" altLang="en-US" sz="6000" dirty="0">
                <a:solidFill>
                  <a:schemeClr val="tx2">
                    <a:lumMod val="60000"/>
                    <a:lumOff val="40000"/>
                  </a:schemeClr>
                </a:solidFill>
                <a:latin typeface="Montserrat Black" panose="00000A00000000000000" pitchFamily="2" charset="0"/>
              </a:rPr>
              <a:t>SCENARIO #3 – BANK</a:t>
            </a:r>
            <a:endParaRPr lang="en-US" sz="3600" b="1" dirty="0">
              <a:solidFill>
                <a:schemeClr val="tx2">
                  <a:lumMod val="60000"/>
                  <a:lumOff val="40000"/>
                </a:schemeClr>
              </a:solidFill>
              <a:latin typeface="Montserrat Black" panose="00000A00000000000000" pitchFamily="2" charset="0"/>
            </a:endParaRPr>
          </a:p>
        </p:txBody>
      </p:sp>
      <p:cxnSp>
        <p:nvCxnSpPr>
          <p:cNvPr id="12" name="Straight Connector 11">
            <a:extLst>
              <a:ext uri="{FF2B5EF4-FFF2-40B4-BE49-F238E27FC236}">
                <a16:creationId xmlns:a16="http://schemas.microsoft.com/office/drawing/2014/main" id="{38B747C7-FF27-2BAC-C704-E286FBEE61D3}"/>
              </a:ext>
            </a:extLst>
          </p:cNvPr>
          <p:cNvCxnSpPr>
            <a:cxnSpLocks/>
          </p:cNvCxnSpPr>
          <p:nvPr/>
        </p:nvCxnSpPr>
        <p:spPr>
          <a:xfrm>
            <a:off x="1113468" y="1973183"/>
            <a:ext cx="4234387" cy="0"/>
          </a:xfrm>
          <a:prstGeom prst="line">
            <a:avLst/>
          </a:prstGeom>
          <a:ln w="571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nvGrpSpPr>
          <p:cNvPr id="21" name="Group 20">
            <a:extLst>
              <a:ext uri="{FF2B5EF4-FFF2-40B4-BE49-F238E27FC236}">
                <a16:creationId xmlns:a16="http://schemas.microsoft.com/office/drawing/2014/main" id="{DD56ED9D-3D26-2211-EBC0-F9FAF7A01ACC}"/>
              </a:ext>
            </a:extLst>
          </p:cNvPr>
          <p:cNvGrpSpPr/>
          <p:nvPr/>
        </p:nvGrpSpPr>
        <p:grpSpPr>
          <a:xfrm>
            <a:off x="944660" y="2212030"/>
            <a:ext cx="14037208" cy="10819956"/>
            <a:chOff x="944660" y="2412055"/>
            <a:chExt cx="14037208" cy="10819956"/>
          </a:xfrm>
        </p:grpSpPr>
        <p:grpSp>
          <p:nvGrpSpPr>
            <p:cNvPr id="16" name="Group 15">
              <a:extLst>
                <a:ext uri="{FF2B5EF4-FFF2-40B4-BE49-F238E27FC236}">
                  <a16:creationId xmlns:a16="http://schemas.microsoft.com/office/drawing/2014/main" id="{F1B43594-E46F-EEFD-CC22-018FA2AA59A7}"/>
                </a:ext>
              </a:extLst>
            </p:cNvPr>
            <p:cNvGrpSpPr/>
            <p:nvPr/>
          </p:nvGrpSpPr>
          <p:grpSpPr>
            <a:xfrm>
              <a:off x="958516" y="5625710"/>
              <a:ext cx="13464066" cy="1191050"/>
              <a:chOff x="958516" y="5909954"/>
              <a:chExt cx="13464066" cy="1191050"/>
            </a:xfrm>
          </p:grpSpPr>
          <p:sp>
            <p:nvSpPr>
              <p:cNvPr id="8" name="TextBox 7">
                <a:extLst>
                  <a:ext uri="{FF2B5EF4-FFF2-40B4-BE49-F238E27FC236}">
                    <a16:creationId xmlns:a16="http://schemas.microsoft.com/office/drawing/2014/main" id="{7E4FEF6C-BEDE-4AB8-2262-FF8318FEE5D7}"/>
                  </a:ext>
                </a:extLst>
              </p:cNvPr>
              <p:cNvSpPr txBox="1"/>
              <p:nvPr/>
            </p:nvSpPr>
            <p:spPr>
              <a:xfrm>
                <a:off x="958516" y="5909954"/>
                <a:ext cx="11247339" cy="665823"/>
              </a:xfrm>
              <a:prstGeom prst="rect">
                <a:avLst/>
              </a:prstGeom>
              <a:noFill/>
            </p:spPr>
            <p:txBody>
              <a:bodyPr wrap="square">
                <a:spAutoFit/>
              </a:bodyPr>
              <a:lstStyle/>
              <a:p>
                <a:pPr eaLnBrk="1" hangingPunct="1">
                  <a:lnSpc>
                    <a:spcPct val="150000"/>
                  </a:lnSpc>
                  <a:buFontTx/>
                  <a:buNone/>
                </a:pPr>
                <a:r>
                  <a:rPr lang="en-US" altLang="en-US" sz="2800" u="sng" dirty="0">
                    <a:latin typeface="Montserrat Bold" panose="00000800000000000000" pitchFamily="2" charset="0"/>
                  </a:rPr>
                  <a:t>Competition</a:t>
                </a:r>
              </a:p>
            </p:txBody>
          </p:sp>
          <p:sp>
            <p:nvSpPr>
              <p:cNvPr id="9" name="TextBox 8">
                <a:extLst>
                  <a:ext uri="{FF2B5EF4-FFF2-40B4-BE49-F238E27FC236}">
                    <a16:creationId xmlns:a16="http://schemas.microsoft.com/office/drawing/2014/main" id="{74A6AC43-7948-1C07-D0D3-0F7389E78581}"/>
                  </a:ext>
                </a:extLst>
              </p:cNvPr>
              <p:cNvSpPr txBox="1"/>
              <p:nvPr/>
            </p:nvSpPr>
            <p:spPr>
              <a:xfrm>
                <a:off x="958516" y="6435181"/>
                <a:ext cx="13464066" cy="665823"/>
              </a:xfrm>
              <a:prstGeom prst="rect">
                <a:avLst/>
              </a:prstGeom>
              <a:noFill/>
            </p:spPr>
            <p:txBody>
              <a:bodyPr wrap="square">
                <a:spAutoFit/>
              </a:bodyPr>
              <a:lstStyle/>
              <a:p>
                <a:pPr marL="514350" indent="-514350" eaLnBrk="1" hangingPunct="1">
                  <a:lnSpc>
                    <a:spcPct val="150000"/>
                  </a:lnSpc>
                  <a:buClr>
                    <a:schemeClr val="tx1"/>
                  </a:buClr>
                  <a:buFont typeface="+mj-lt"/>
                  <a:buAutoNum type="arabicPeriod"/>
                </a:pPr>
                <a:r>
                  <a:rPr lang="en-US" altLang="en-US" sz="2800" dirty="0">
                    <a:latin typeface="Montserrat Medium" panose="00000600000000000000" pitchFamily="2" charset="0"/>
                  </a:rPr>
                  <a:t>IBM </a:t>
                </a:r>
              </a:p>
            </p:txBody>
          </p:sp>
        </p:grpSp>
        <p:grpSp>
          <p:nvGrpSpPr>
            <p:cNvPr id="17" name="Group 16">
              <a:extLst>
                <a:ext uri="{FF2B5EF4-FFF2-40B4-BE49-F238E27FC236}">
                  <a16:creationId xmlns:a16="http://schemas.microsoft.com/office/drawing/2014/main" id="{E665FC20-010E-66CC-1035-F7808A29BCA0}"/>
                </a:ext>
              </a:extLst>
            </p:cNvPr>
            <p:cNvGrpSpPr/>
            <p:nvPr/>
          </p:nvGrpSpPr>
          <p:grpSpPr>
            <a:xfrm>
              <a:off x="944660" y="2412055"/>
              <a:ext cx="14037208" cy="10819956"/>
              <a:chOff x="944660" y="2412055"/>
              <a:chExt cx="14037208" cy="10819956"/>
            </a:xfrm>
          </p:grpSpPr>
          <p:grpSp>
            <p:nvGrpSpPr>
              <p:cNvPr id="15" name="Group 14">
                <a:extLst>
                  <a:ext uri="{FF2B5EF4-FFF2-40B4-BE49-F238E27FC236}">
                    <a16:creationId xmlns:a16="http://schemas.microsoft.com/office/drawing/2014/main" id="{51DD475C-84C8-EB30-B3D2-8F9BCA09860A}"/>
                  </a:ext>
                </a:extLst>
              </p:cNvPr>
              <p:cNvGrpSpPr/>
              <p:nvPr/>
            </p:nvGrpSpPr>
            <p:grpSpPr>
              <a:xfrm>
                <a:off x="944660" y="2412055"/>
                <a:ext cx="12766715" cy="3183698"/>
                <a:chOff x="944660" y="2269180"/>
                <a:chExt cx="12766715" cy="3183698"/>
              </a:xfrm>
            </p:grpSpPr>
            <p:sp>
              <p:nvSpPr>
                <p:cNvPr id="6" name="TextBox 5">
                  <a:extLst>
                    <a:ext uri="{FF2B5EF4-FFF2-40B4-BE49-F238E27FC236}">
                      <a16:creationId xmlns:a16="http://schemas.microsoft.com/office/drawing/2014/main" id="{B6893DF0-8483-8CA3-355B-251422329A4C}"/>
                    </a:ext>
                  </a:extLst>
                </p:cNvPr>
                <p:cNvSpPr txBox="1"/>
                <p:nvPr/>
              </p:nvSpPr>
              <p:spPr>
                <a:xfrm>
                  <a:off x="944661" y="2269180"/>
                  <a:ext cx="11247339" cy="523220"/>
                </a:xfrm>
                <a:prstGeom prst="rect">
                  <a:avLst/>
                </a:prstGeom>
                <a:noFill/>
              </p:spPr>
              <p:txBody>
                <a:bodyPr wrap="square">
                  <a:spAutoFit/>
                </a:bodyPr>
                <a:lstStyle/>
                <a:p>
                  <a:pPr eaLnBrk="1" hangingPunct="1">
                    <a:buFontTx/>
                    <a:buNone/>
                  </a:pPr>
                  <a:r>
                    <a:rPr lang="en-US" altLang="en-US" sz="2800" u="sng" dirty="0">
                      <a:latin typeface="Montserrat Bold" panose="00000800000000000000" pitchFamily="2" charset="0"/>
                    </a:rPr>
                    <a:t>Customer Details</a:t>
                  </a:r>
                </a:p>
              </p:txBody>
            </p:sp>
            <p:sp>
              <p:nvSpPr>
                <p:cNvPr id="7" name="TextBox 6">
                  <a:extLst>
                    <a:ext uri="{FF2B5EF4-FFF2-40B4-BE49-F238E27FC236}">
                      <a16:creationId xmlns:a16="http://schemas.microsoft.com/office/drawing/2014/main" id="{65191797-9B4B-17FB-4077-0777D4693AA5}"/>
                    </a:ext>
                  </a:extLst>
                </p:cNvPr>
                <p:cNvSpPr txBox="1"/>
                <p:nvPr/>
              </p:nvSpPr>
              <p:spPr>
                <a:xfrm>
                  <a:off x="944660" y="2775222"/>
                  <a:ext cx="12766715" cy="2677656"/>
                </a:xfrm>
                <a:prstGeom prst="rect">
                  <a:avLst/>
                </a:prstGeom>
                <a:noFill/>
              </p:spPr>
              <p:txBody>
                <a:bodyPr wrap="square">
                  <a:spAutoFit/>
                </a:bodyPr>
                <a:lstStyle/>
                <a:p>
                  <a:pPr eaLnBrk="1" hangingPunct="1">
                    <a:buClr>
                      <a:schemeClr val="tx1"/>
                    </a:buClr>
                    <a:buFontTx/>
                    <a:buAutoNum type="arabicPeriod"/>
                  </a:pPr>
                  <a:r>
                    <a:rPr lang="en-US" altLang="en-US" sz="2800" dirty="0">
                      <a:latin typeface="Montserrat Medium" panose="00000600000000000000" pitchFamily="2" charset="0"/>
                    </a:rPr>
                    <a:t>Currently has Acquired Co. solution in a mainframe environment and wants to add a high-end SAN.</a:t>
                  </a:r>
                  <a:br>
                    <a:rPr lang="en-US" altLang="en-US" sz="2800" dirty="0">
                      <a:latin typeface="Montserrat Medium" panose="00000600000000000000" pitchFamily="2" charset="0"/>
                    </a:rPr>
                  </a:br>
                  <a:endParaRPr lang="en-US" altLang="en-US" sz="2800" dirty="0">
                    <a:latin typeface="Montserrat Medium" panose="00000600000000000000" pitchFamily="2" charset="0"/>
                  </a:endParaRPr>
                </a:p>
                <a:p>
                  <a:pPr eaLnBrk="1" hangingPunct="1">
                    <a:buClr>
                      <a:schemeClr val="tx1"/>
                    </a:buClr>
                    <a:buFontTx/>
                    <a:buAutoNum type="arabicPeriod"/>
                  </a:pPr>
                  <a:r>
                    <a:rPr lang="en-US" altLang="en-US" sz="2800" dirty="0">
                      <a:latin typeface="Montserrat Medium" panose="00000600000000000000" pitchFamily="2" charset="0"/>
                    </a:rPr>
                    <a:t>Enjoys Acquired Co. services and support levels</a:t>
                  </a:r>
                  <a:br>
                    <a:rPr lang="en-US" altLang="en-US" sz="2800" dirty="0">
                      <a:latin typeface="Montserrat Medium" panose="00000600000000000000" pitchFamily="2" charset="0"/>
                    </a:rPr>
                  </a:br>
                  <a:endParaRPr lang="en-US" altLang="en-US" sz="2800" dirty="0">
                    <a:latin typeface="Montserrat Medium" panose="00000600000000000000" pitchFamily="2" charset="0"/>
                  </a:endParaRPr>
                </a:p>
                <a:p>
                  <a:pPr eaLnBrk="1" hangingPunct="1">
                    <a:buClr>
                      <a:schemeClr val="tx1"/>
                    </a:buClr>
                    <a:buFontTx/>
                    <a:buAutoNum type="arabicPeriod"/>
                  </a:pPr>
                  <a:r>
                    <a:rPr lang="en-US" altLang="en-US" sz="2800" dirty="0">
                      <a:latin typeface="Montserrat Medium" panose="00000600000000000000" pitchFamily="2" charset="0"/>
                    </a:rPr>
                    <a:t>Generally, buys disk solutions from EMC</a:t>
                  </a:r>
                </a:p>
              </p:txBody>
            </p:sp>
          </p:grpSp>
          <p:grpSp>
            <p:nvGrpSpPr>
              <p:cNvPr id="18" name="Group 17">
                <a:extLst>
                  <a:ext uri="{FF2B5EF4-FFF2-40B4-BE49-F238E27FC236}">
                    <a16:creationId xmlns:a16="http://schemas.microsoft.com/office/drawing/2014/main" id="{2AEEF5F8-7089-E8EA-D03E-B49AC6BD998D}"/>
                  </a:ext>
                </a:extLst>
              </p:cNvPr>
              <p:cNvGrpSpPr/>
              <p:nvPr/>
            </p:nvGrpSpPr>
            <p:grpSpPr>
              <a:xfrm>
                <a:off x="958515" y="6971737"/>
                <a:ext cx="14023353" cy="6260274"/>
                <a:chOff x="958515" y="5839051"/>
                <a:chExt cx="14023353" cy="6260274"/>
              </a:xfrm>
            </p:grpSpPr>
            <p:sp>
              <p:nvSpPr>
                <p:cNvPr id="19" name="TextBox 18">
                  <a:extLst>
                    <a:ext uri="{FF2B5EF4-FFF2-40B4-BE49-F238E27FC236}">
                      <a16:creationId xmlns:a16="http://schemas.microsoft.com/office/drawing/2014/main" id="{600E04AC-EEAD-30B6-80CB-89ABF5ABABE2}"/>
                    </a:ext>
                  </a:extLst>
                </p:cNvPr>
                <p:cNvSpPr txBox="1"/>
                <p:nvPr/>
              </p:nvSpPr>
              <p:spPr>
                <a:xfrm>
                  <a:off x="958516" y="5839051"/>
                  <a:ext cx="11247339" cy="523220"/>
                </a:xfrm>
                <a:prstGeom prst="rect">
                  <a:avLst/>
                </a:prstGeom>
                <a:noFill/>
              </p:spPr>
              <p:txBody>
                <a:bodyPr wrap="square">
                  <a:spAutoFit/>
                </a:bodyPr>
                <a:lstStyle/>
                <a:p>
                  <a:pPr eaLnBrk="1" hangingPunct="1">
                    <a:buFontTx/>
                    <a:buNone/>
                  </a:pPr>
                  <a:r>
                    <a:rPr lang="en-US" altLang="en-US" sz="2800" u="sng" dirty="0">
                      <a:latin typeface="Montserrat Bold" panose="00000800000000000000" pitchFamily="2" charset="0"/>
                    </a:rPr>
                    <a:t>Processes Tested</a:t>
                  </a:r>
                  <a:endParaRPr lang="en-US" altLang="en-US" sz="2800" dirty="0">
                    <a:latin typeface="Montserrat Bold" panose="00000800000000000000" pitchFamily="2" charset="0"/>
                  </a:endParaRPr>
                </a:p>
              </p:txBody>
            </p:sp>
            <p:sp>
              <p:nvSpPr>
                <p:cNvPr id="26" name="TextBox 25">
                  <a:extLst>
                    <a:ext uri="{FF2B5EF4-FFF2-40B4-BE49-F238E27FC236}">
                      <a16:creationId xmlns:a16="http://schemas.microsoft.com/office/drawing/2014/main" id="{CAEECB0F-6091-B919-44B7-FB044134C580}"/>
                    </a:ext>
                  </a:extLst>
                </p:cNvPr>
                <p:cNvSpPr txBox="1"/>
                <p:nvPr/>
              </p:nvSpPr>
              <p:spPr>
                <a:xfrm>
                  <a:off x="958515" y="6405459"/>
                  <a:ext cx="14023353" cy="5693866"/>
                </a:xfrm>
                <a:prstGeom prst="rect">
                  <a:avLst/>
                </a:prstGeom>
                <a:noFill/>
              </p:spPr>
              <p:txBody>
                <a:bodyPr wrap="square">
                  <a:spAutoFit/>
                </a:bodyPr>
                <a:lstStyle/>
                <a:p>
                  <a:pPr eaLnBrk="1" hangingPunct="1">
                    <a:buClr>
                      <a:schemeClr val="tx1"/>
                    </a:buClr>
                    <a:buFontTx/>
                    <a:buAutoNum type="arabicPeriod"/>
                  </a:pPr>
                  <a:r>
                    <a:rPr lang="en-US" altLang="en-US" sz="2800" dirty="0">
                      <a:latin typeface="Montserrat Medium" panose="00000600000000000000" pitchFamily="2" charset="0"/>
                    </a:rPr>
                    <a:t>Training on product sufficient to qualify deal</a:t>
                  </a:r>
                  <a:br>
                    <a:rPr lang="en-US" altLang="en-US" sz="2800" dirty="0">
                      <a:latin typeface="Montserrat Medium" panose="00000600000000000000" pitchFamily="2" charset="0"/>
                    </a:rPr>
                  </a:br>
                  <a:endParaRPr lang="en-US" altLang="en-US" sz="2800" dirty="0">
                    <a:latin typeface="Montserrat Medium" panose="00000600000000000000" pitchFamily="2" charset="0"/>
                  </a:endParaRPr>
                </a:p>
                <a:p>
                  <a:pPr eaLnBrk="1" hangingPunct="1">
                    <a:buClr>
                      <a:schemeClr val="tx1"/>
                    </a:buClr>
                    <a:buFontTx/>
                    <a:buAutoNum type="arabicPeriod"/>
                  </a:pPr>
                  <a:r>
                    <a:rPr lang="en-US" altLang="en-US" sz="2800" dirty="0">
                      <a:latin typeface="Montserrat Medium" panose="00000600000000000000" pitchFamily="2" charset="0"/>
                    </a:rPr>
                    <a:t>Cross-connect of Acquirer SE’s with Acquired Co. reps</a:t>
                  </a:r>
                  <a:br>
                    <a:rPr lang="en-US" altLang="en-US" sz="2800" dirty="0">
                      <a:latin typeface="Montserrat Medium" panose="00000600000000000000" pitchFamily="2" charset="0"/>
                    </a:rPr>
                  </a:br>
                  <a:endParaRPr lang="en-US" altLang="en-US" sz="2800" dirty="0">
                    <a:latin typeface="Montserrat Medium" panose="00000600000000000000" pitchFamily="2" charset="0"/>
                  </a:endParaRPr>
                </a:p>
                <a:p>
                  <a:pPr eaLnBrk="1" hangingPunct="1">
                    <a:buClr>
                      <a:schemeClr val="tx1"/>
                    </a:buClr>
                    <a:buFontTx/>
                    <a:buAutoNum type="arabicPeriod"/>
                  </a:pPr>
                  <a:r>
                    <a:rPr lang="en-US" altLang="en-US" sz="2800" dirty="0">
                      <a:latin typeface="Montserrat Medium" panose="00000600000000000000" pitchFamily="2" charset="0"/>
                    </a:rPr>
                    <a:t>Test non-standard configurations of Acquirer product</a:t>
                  </a:r>
                  <a:br>
                    <a:rPr lang="en-US" altLang="en-US" sz="2800" dirty="0">
                      <a:latin typeface="Montserrat Medium" panose="00000600000000000000" pitchFamily="2" charset="0"/>
                    </a:rPr>
                  </a:br>
                  <a:endParaRPr lang="en-US" altLang="en-US" sz="2800" dirty="0">
                    <a:latin typeface="Montserrat Medium" panose="00000600000000000000" pitchFamily="2" charset="0"/>
                  </a:endParaRPr>
                </a:p>
                <a:p>
                  <a:pPr eaLnBrk="1" hangingPunct="1">
                    <a:buClr>
                      <a:schemeClr val="tx1"/>
                    </a:buClr>
                    <a:buFontTx/>
                    <a:buAutoNum type="arabicPeriod"/>
                  </a:pPr>
                  <a:r>
                    <a:rPr lang="en-US" altLang="en-US" sz="2800" dirty="0">
                      <a:latin typeface="Montserrat Medium" panose="00000600000000000000" pitchFamily="2" charset="0"/>
                    </a:rPr>
                    <a:t>Order, invoice, and deliver Acquirer product through Acquired Co.</a:t>
                  </a:r>
                  <a:br>
                    <a:rPr lang="en-US" altLang="en-US" sz="2800" dirty="0">
                      <a:latin typeface="Montserrat Medium" panose="00000600000000000000" pitchFamily="2" charset="0"/>
                    </a:rPr>
                  </a:br>
                  <a:r>
                    <a:rPr lang="en-US" altLang="en-US" sz="2800" dirty="0">
                      <a:latin typeface="Montserrat Medium" panose="00000600000000000000" pitchFamily="2" charset="0"/>
                    </a:rPr>
                    <a:t> </a:t>
                  </a:r>
                </a:p>
                <a:p>
                  <a:pPr eaLnBrk="1" hangingPunct="1">
                    <a:buClr>
                      <a:schemeClr val="tx1"/>
                    </a:buClr>
                    <a:buFontTx/>
                    <a:buAutoNum type="arabicPeriod"/>
                  </a:pPr>
                  <a:r>
                    <a:rPr lang="en-US" altLang="en-US" sz="2800" dirty="0">
                      <a:latin typeface="Montserrat Medium" panose="00000600000000000000" pitchFamily="2" charset="0"/>
                    </a:rPr>
                    <a:t>Eliminate inter-company transactions</a:t>
                  </a:r>
                  <a:br>
                    <a:rPr lang="en-US" altLang="en-US" sz="2800" dirty="0">
                      <a:latin typeface="Montserrat Medium" panose="00000600000000000000" pitchFamily="2" charset="0"/>
                    </a:rPr>
                  </a:br>
                  <a:endParaRPr lang="en-US" altLang="en-US" sz="2800" dirty="0">
                    <a:latin typeface="Montserrat Medium" panose="00000600000000000000" pitchFamily="2" charset="0"/>
                  </a:endParaRPr>
                </a:p>
                <a:p>
                  <a:pPr eaLnBrk="1" hangingPunct="1">
                    <a:buClr>
                      <a:schemeClr val="tx1"/>
                    </a:buClr>
                    <a:buFontTx/>
                    <a:buAutoNum type="arabicPeriod"/>
                  </a:pPr>
                  <a:r>
                    <a:rPr lang="en-US" altLang="en-US" sz="2800" dirty="0">
                      <a:latin typeface="Montserrat Medium" panose="00000600000000000000" pitchFamily="2" charset="0"/>
                    </a:rPr>
                    <a:t>Cross-compensation process (RSO and Acquired Co. AE)</a:t>
                  </a:r>
                  <a:br>
                    <a:rPr lang="en-US" altLang="en-US" sz="2800" dirty="0">
                      <a:latin typeface="Montserrat Medium" panose="00000600000000000000" pitchFamily="2" charset="0"/>
                    </a:rPr>
                  </a:br>
                  <a:endParaRPr lang="en-US" altLang="en-US" sz="2800" dirty="0">
                    <a:latin typeface="Montserrat Medium" panose="00000600000000000000" pitchFamily="2" charset="0"/>
                  </a:endParaRPr>
                </a:p>
                <a:p>
                  <a:pPr eaLnBrk="1" hangingPunct="1">
                    <a:buClr>
                      <a:schemeClr val="tx1"/>
                    </a:buClr>
                    <a:buFontTx/>
                    <a:buAutoNum type="arabicPeriod"/>
                  </a:pPr>
                  <a:r>
                    <a:rPr lang="en-US" altLang="en-US" sz="2800" dirty="0">
                      <a:latin typeface="Montserrat Medium" panose="00000600000000000000" pitchFamily="2" charset="0"/>
                    </a:rPr>
                    <a:t>Errant support call</a:t>
                  </a:r>
                  <a:endParaRPr lang="en-US" altLang="en-US" sz="2400" dirty="0">
                    <a:latin typeface="Montserrat Medium" panose="00000600000000000000" pitchFamily="2" charset="0"/>
                  </a:endParaRPr>
                </a:p>
              </p:txBody>
            </p:sp>
          </p:grpSp>
        </p:grpSp>
      </p:grpSp>
      <p:sp>
        <p:nvSpPr>
          <p:cNvPr id="14" name="Slide Number Placeholder 2">
            <a:extLst>
              <a:ext uri="{FF2B5EF4-FFF2-40B4-BE49-F238E27FC236}">
                <a16:creationId xmlns:a16="http://schemas.microsoft.com/office/drawing/2014/main" id="{0404C90D-2C85-489E-9DA7-E9BB53ECF343}"/>
              </a:ext>
            </a:extLst>
          </p:cNvPr>
          <p:cNvSpPr txBox="1">
            <a:spLocks/>
          </p:cNvSpPr>
          <p:nvPr/>
        </p:nvSpPr>
        <p:spPr bwMode="auto">
          <a:xfrm>
            <a:off x="21548196" y="13054127"/>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1pPr>
            <a:lvl2pPr marL="742950" indent="-28575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2pPr>
            <a:lvl3pPr marL="11430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3pPr>
            <a:lvl4pPr marL="16002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4pPr>
            <a:lvl5pPr marL="20574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5pPr>
            <a:lvl6pPr marL="25146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6pPr>
            <a:lvl7pPr marL="29718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7pPr>
            <a:lvl8pPr marL="34290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8pPr>
            <a:lvl9pPr marL="38862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9pPr>
          </a:lstStyle>
          <a:p>
            <a:pPr>
              <a:spcBef>
                <a:spcPct val="0"/>
              </a:spcBef>
              <a:spcAft>
                <a:spcPct val="0"/>
              </a:spcAft>
              <a:buClrTx/>
              <a:buFontTx/>
              <a:buNone/>
            </a:pPr>
            <a:fld id="{FA0C463E-6A4D-F042-9807-764166508018}" type="slidenum">
              <a:rPr lang="en-US" altLang="en-US" sz="1800" smtClean="0">
                <a:latin typeface="Montserrat Medium" panose="00000600000000000000" pitchFamily="2" charset="0"/>
              </a:rPr>
              <a:pPr>
                <a:spcBef>
                  <a:spcPct val="0"/>
                </a:spcBef>
                <a:spcAft>
                  <a:spcPct val="0"/>
                </a:spcAft>
                <a:buClrTx/>
                <a:buFontTx/>
                <a:buNone/>
              </a:pPr>
              <a:t>13</a:t>
            </a:fld>
            <a:endParaRPr lang="en-US" altLang="en-US" sz="1800" dirty="0">
              <a:latin typeface="Montserrat Medium" panose="00000600000000000000" pitchFamily="2" charset="0"/>
            </a:endParaRPr>
          </a:p>
        </p:txBody>
      </p:sp>
      <p:grpSp>
        <p:nvGrpSpPr>
          <p:cNvPr id="23" name="Group 22">
            <a:extLst>
              <a:ext uri="{FF2B5EF4-FFF2-40B4-BE49-F238E27FC236}">
                <a16:creationId xmlns:a16="http://schemas.microsoft.com/office/drawing/2014/main" id="{2B55B8AD-D271-06C9-2838-8D54F5BAB8EC}"/>
              </a:ext>
            </a:extLst>
          </p:cNvPr>
          <p:cNvGrpSpPr/>
          <p:nvPr/>
        </p:nvGrpSpPr>
        <p:grpSpPr>
          <a:xfrm>
            <a:off x="13639525" y="6163644"/>
            <a:ext cx="9928604" cy="6017392"/>
            <a:chOff x="14981869" y="6158667"/>
            <a:chExt cx="7691787" cy="4661733"/>
          </a:xfrm>
        </p:grpSpPr>
        <p:sp>
          <p:nvSpPr>
            <p:cNvPr id="24" name="Rectangle 23">
              <a:extLst>
                <a:ext uri="{FF2B5EF4-FFF2-40B4-BE49-F238E27FC236}">
                  <a16:creationId xmlns:a16="http://schemas.microsoft.com/office/drawing/2014/main" id="{4AE67CF8-23AE-AC44-AD30-399A9FE9B423}"/>
                </a:ext>
              </a:extLst>
            </p:cNvPr>
            <p:cNvSpPr/>
            <p:nvPr/>
          </p:nvSpPr>
          <p:spPr>
            <a:xfrm>
              <a:off x="14981869" y="6158667"/>
              <a:ext cx="7691787" cy="912903"/>
            </a:xfrm>
            <a:prstGeom prst="rect">
              <a:avLst/>
            </a:prstGeom>
            <a:solidFill>
              <a:schemeClr val="tx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2EA47D01-E6EB-B179-F06D-FABB754C2669}"/>
                </a:ext>
              </a:extLst>
            </p:cNvPr>
            <p:cNvSpPr/>
            <p:nvPr/>
          </p:nvSpPr>
          <p:spPr>
            <a:xfrm>
              <a:off x="14990618" y="7071572"/>
              <a:ext cx="7675418" cy="3748828"/>
            </a:xfrm>
            <a:prstGeom prst="rect">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384D521F-3A6B-494F-28E6-CCF7ADDBC4EC}"/>
                </a:ext>
              </a:extLst>
            </p:cNvPr>
            <p:cNvSpPr txBox="1"/>
            <p:nvPr/>
          </p:nvSpPr>
          <p:spPr>
            <a:xfrm>
              <a:off x="15116477" y="6403305"/>
              <a:ext cx="2397800" cy="405344"/>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800" b="1" i="0" u="none" strike="noStrike" cap="none" normalizeH="0" baseline="0" dirty="0">
                  <a:ln>
                    <a:noFill/>
                  </a:ln>
                  <a:solidFill>
                    <a:schemeClr val="bg1"/>
                  </a:solidFill>
                  <a:effectLst/>
                  <a:latin typeface="Montserrat Medium" panose="00000600000000000000" pitchFamily="2" charset="0"/>
                  <a:cs typeface="Arial" panose="020B0604020202020204" pitchFamily="34" charset="0"/>
                </a:rPr>
                <a:t>VARIABLE</a:t>
              </a:r>
              <a:endParaRPr kumimoji="0" lang="en-US" altLang="en-US" sz="2800" b="1" i="0" u="none" strike="noStrike" cap="none" normalizeH="0" baseline="0" dirty="0">
                <a:ln>
                  <a:noFill/>
                </a:ln>
                <a:solidFill>
                  <a:schemeClr val="bg1"/>
                </a:solidFill>
                <a:effectLst/>
                <a:latin typeface="Montserrat Medium" panose="00000600000000000000" pitchFamily="2" charset="0"/>
              </a:endParaRPr>
            </a:p>
          </p:txBody>
        </p:sp>
        <p:sp>
          <p:nvSpPr>
            <p:cNvPr id="28" name="TextBox 27">
              <a:extLst>
                <a:ext uri="{FF2B5EF4-FFF2-40B4-BE49-F238E27FC236}">
                  <a16:creationId xmlns:a16="http://schemas.microsoft.com/office/drawing/2014/main" id="{F7A04240-973C-6FA6-8AD3-C074E6524CD8}"/>
                </a:ext>
              </a:extLst>
            </p:cNvPr>
            <p:cNvSpPr txBox="1"/>
            <p:nvPr/>
          </p:nvSpPr>
          <p:spPr>
            <a:xfrm>
              <a:off x="18908728" y="6403305"/>
              <a:ext cx="2039811" cy="405344"/>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800" b="1" i="0" u="none" strike="noStrike" cap="none" normalizeH="0" baseline="0" dirty="0">
                  <a:ln>
                    <a:noFill/>
                  </a:ln>
                  <a:solidFill>
                    <a:schemeClr val="bg1"/>
                  </a:solidFill>
                  <a:effectLst/>
                  <a:latin typeface="Montserrat Medium" panose="00000600000000000000" pitchFamily="2" charset="0"/>
                  <a:cs typeface="Arial" panose="020B0604020202020204" pitchFamily="34" charset="0"/>
                </a:rPr>
                <a:t>CHOICES</a:t>
              </a:r>
              <a:endParaRPr kumimoji="0" lang="en-US" altLang="en-US" sz="2800" b="1" i="0" u="none" strike="noStrike" cap="none" normalizeH="0" baseline="0" dirty="0">
                <a:ln>
                  <a:noFill/>
                </a:ln>
                <a:solidFill>
                  <a:schemeClr val="bg1"/>
                </a:solidFill>
                <a:effectLst/>
                <a:latin typeface="Montserrat Medium" panose="00000600000000000000" pitchFamily="2" charset="0"/>
              </a:endParaRPr>
            </a:p>
          </p:txBody>
        </p:sp>
        <p:grpSp>
          <p:nvGrpSpPr>
            <p:cNvPr id="29" name="Group 28">
              <a:extLst>
                <a:ext uri="{FF2B5EF4-FFF2-40B4-BE49-F238E27FC236}">
                  <a16:creationId xmlns:a16="http://schemas.microsoft.com/office/drawing/2014/main" id="{71EACCA2-827E-A338-BC64-F73B85B61758}"/>
                </a:ext>
              </a:extLst>
            </p:cNvPr>
            <p:cNvGrpSpPr/>
            <p:nvPr/>
          </p:nvGrpSpPr>
          <p:grpSpPr>
            <a:xfrm>
              <a:off x="14990617" y="7573679"/>
              <a:ext cx="7683038" cy="2393337"/>
              <a:chOff x="16682148" y="7573679"/>
              <a:chExt cx="5989829" cy="2393337"/>
            </a:xfrm>
          </p:grpSpPr>
          <p:cxnSp>
            <p:nvCxnSpPr>
              <p:cNvPr id="54" name="Straight Connector 53">
                <a:extLst>
                  <a:ext uri="{FF2B5EF4-FFF2-40B4-BE49-F238E27FC236}">
                    <a16:creationId xmlns:a16="http://schemas.microsoft.com/office/drawing/2014/main" id="{6CAF45BC-A3AC-4EA8-625E-69049A9C9968}"/>
                  </a:ext>
                </a:extLst>
              </p:cNvPr>
              <p:cNvCxnSpPr>
                <a:cxnSpLocks/>
              </p:cNvCxnSpPr>
              <p:nvPr/>
            </p:nvCxnSpPr>
            <p:spPr>
              <a:xfrm>
                <a:off x="16682148" y="7573679"/>
                <a:ext cx="598388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0EF9CA73-B504-665D-42A0-8F8869C11FB6}"/>
                  </a:ext>
                </a:extLst>
              </p:cNvPr>
              <p:cNvCxnSpPr>
                <a:cxnSpLocks/>
              </p:cNvCxnSpPr>
              <p:nvPr/>
            </p:nvCxnSpPr>
            <p:spPr>
              <a:xfrm>
                <a:off x="16682148" y="8810890"/>
                <a:ext cx="598388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26411FC4-F82E-074D-985B-1F9C7B109ADA}"/>
                  </a:ext>
                </a:extLst>
              </p:cNvPr>
              <p:cNvCxnSpPr>
                <a:cxnSpLocks/>
              </p:cNvCxnSpPr>
              <p:nvPr/>
            </p:nvCxnSpPr>
            <p:spPr>
              <a:xfrm>
                <a:off x="16688089" y="9197165"/>
                <a:ext cx="598388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4FD7ED1D-7F44-608B-CD95-16B223D6A416}"/>
                  </a:ext>
                </a:extLst>
              </p:cNvPr>
              <p:cNvCxnSpPr>
                <a:cxnSpLocks/>
              </p:cNvCxnSpPr>
              <p:nvPr/>
            </p:nvCxnSpPr>
            <p:spPr>
              <a:xfrm>
                <a:off x="16682148" y="9967016"/>
                <a:ext cx="598388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30" name="Straight Connector 29">
              <a:extLst>
                <a:ext uri="{FF2B5EF4-FFF2-40B4-BE49-F238E27FC236}">
                  <a16:creationId xmlns:a16="http://schemas.microsoft.com/office/drawing/2014/main" id="{EE3DD577-D879-B1B2-4047-8C2573A13DBC}"/>
                </a:ext>
              </a:extLst>
            </p:cNvPr>
            <p:cNvCxnSpPr>
              <a:cxnSpLocks/>
              <a:endCxn id="25" idx="2"/>
            </p:cNvCxnSpPr>
            <p:nvPr/>
          </p:nvCxnSpPr>
          <p:spPr>
            <a:xfrm>
              <a:off x="18828327" y="7099280"/>
              <a:ext cx="0" cy="372112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463B0273-67BC-63F9-A3C7-F8587638CFE5}"/>
                </a:ext>
              </a:extLst>
            </p:cNvPr>
            <p:cNvSpPr txBox="1"/>
            <p:nvPr/>
          </p:nvSpPr>
          <p:spPr>
            <a:xfrm>
              <a:off x="15116348" y="7169093"/>
              <a:ext cx="2828750" cy="286125"/>
            </a:xfrm>
            <a:prstGeom prst="rect">
              <a:avLst/>
            </a:prstGeom>
            <a:noFill/>
          </p:spPr>
          <p:txBody>
            <a:bodyPr wrap="square">
              <a:spAutoFit/>
            </a:bodyPr>
            <a:lstStyle/>
            <a:p>
              <a:pPr marL="0" marR="0" lvl="0" indent="0" defTabSz="914400" rtl="0" eaLnBrk="1" fontAlgn="ctr" latinLnBrk="0" hangingPunct="1">
                <a:lnSpc>
                  <a:spcPct val="100000"/>
                </a:lnSpc>
                <a:spcBef>
                  <a:spcPct val="5000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Customer Ownership</a:t>
              </a:r>
              <a:endParaRPr kumimoji="0" lang="en-US" altLang="en-US" b="1" i="0" u="none" strike="noStrike" cap="none" normalizeH="0" baseline="0" dirty="0">
                <a:ln>
                  <a:noFill/>
                </a:ln>
                <a:effectLst/>
                <a:latin typeface="Montserrat Bold" panose="00000800000000000000" pitchFamily="2" charset="0"/>
              </a:endParaRPr>
            </a:p>
          </p:txBody>
        </p:sp>
        <p:sp>
          <p:nvSpPr>
            <p:cNvPr id="32" name="TextBox 31">
              <a:extLst>
                <a:ext uri="{FF2B5EF4-FFF2-40B4-BE49-F238E27FC236}">
                  <a16:creationId xmlns:a16="http://schemas.microsoft.com/office/drawing/2014/main" id="{7D7478D5-BC64-CB40-2491-407F63D16EB6}"/>
                </a:ext>
              </a:extLst>
            </p:cNvPr>
            <p:cNvSpPr txBox="1"/>
            <p:nvPr/>
          </p:nvSpPr>
          <p:spPr>
            <a:xfrm>
              <a:off x="18980899" y="7173315"/>
              <a:ext cx="2159577" cy="286125"/>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Acquired Co. Only</a:t>
              </a:r>
              <a:endParaRPr kumimoji="0" lang="en-US" altLang="en-US" b="1" i="0" u="none" strike="noStrike" cap="none" normalizeH="0" baseline="0" dirty="0">
                <a:ln>
                  <a:noFill/>
                </a:ln>
                <a:effectLst/>
                <a:latin typeface="Montserrat Bold" panose="00000800000000000000" pitchFamily="2" charset="0"/>
              </a:endParaRPr>
            </a:p>
          </p:txBody>
        </p:sp>
        <p:sp>
          <p:nvSpPr>
            <p:cNvPr id="33" name="TextBox 32">
              <a:extLst>
                <a:ext uri="{FF2B5EF4-FFF2-40B4-BE49-F238E27FC236}">
                  <a16:creationId xmlns:a16="http://schemas.microsoft.com/office/drawing/2014/main" id="{378047A6-5F56-051D-7C21-33CB7E071498}"/>
                </a:ext>
              </a:extLst>
            </p:cNvPr>
            <p:cNvSpPr txBox="1"/>
            <p:nvPr/>
          </p:nvSpPr>
          <p:spPr>
            <a:xfrm>
              <a:off x="15116348" y="7633688"/>
              <a:ext cx="2159577" cy="286125"/>
            </a:xfrm>
            <a:prstGeom prst="rect">
              <a:avLst/>
            </a:prstGeom>
            <a:noFill/>
          </p:spPr>
          <p:txBody>
            <a:bodyPr wrap="square">
              <a:spAutoFit/>
            </a:bodyPr>
            <a:lstStyle/>
            <a:p>
              <a:pPr marL="0" marR="0" lvl="0" indent="0" defTabSz="914400" rtl="0" eaLnBrk="1" fontAlgn="ctr"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Customer Type</a:t>
              </a:r>
              <a:endParaRPr kumimoji="0" lang="en-US" altLang="en-US" b="1" i="0" u="none" strike="noStrike" cap="none" normalizeH="0" baseline="0" dirty="0">
                <a:ln>
                  <a:noFill/>
                </a:ln>
                <a:effectLst/>
                <a:latin typeface="Montserrat Bold" panose="00000800000000000000" pitchFamily="2" charset="0"/>
              </a:endParaRPr>
            </a:p>
          </p:txBody>
        </p:sp>
        <p:sp>
          <p:nvSpPr>
            <p:cNvPr id="34" name="TextBox 33">
              <a:extLst>
                <a:ext uri="{FF2B5EF4-FFF2-40B4-BE49-F238E27FC236}">
                  <a16:creationId xmlns:a16="http://schemas.microsoft.com/office/drawing/2014/main" id="{54BE2DB9-B645-00E0-01C1-8B22118BC666}"/>
                </a:ext>
              </a:extLst>
            </p:cNvPr>
            <p:cNvSpPr txBox="1"/>
            <p:nvPr/>
          </p:nvSpPr>
          <p:spPr>
            <a:xfrm>
              <a:off x="18980899" y="7637910"/>
              <a:ext cx="2159577" cy="286125"/>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MVS </a:t>
              </a:r>
              <a:endParaRPr kumimoji="0" lang="en-US" altLang="en-US" b="1" i="0" u="none" strike="noStrike" cap="none" normalizeH="0" baseline="0" dirty="0">
                <a:ln>
                  <a:noFill/>
                </a:ln>
                <a:effectLst/>
                <a:latin typeface="Montserrat Bold" panose="00000800000000000000" pitchFamily="2" charset="0"/>
              </a:endParaRPr>
            </a:p>
          </p:txBody>
        </p:sp>
        <p:cxnSp>
          <p:nvCxnSpPr>
            <p:cNvPr id="35" name="Straight Connector 34">
              <a:extLst>
                <a:ext uri="{FF2B5EF4-FFF2-40B4-BE49-F238E27FC236}">
                  <a16:creationId xmlns:a16="http://schemas.microsoft.com/office/drawing/2014/main" id="{41C64EDD-CB5E-27AB-23AF-3BA060056D21}"/>
                </a:ext>
              </a:extLst>
            </p:cNvPr>
            <p:cNvCxnSpPr>
              <a:cxnSpLocks/>
            </p:cNvCxnSpPr>
            <p:nvPr/>
          </p:nvCxnSpPr>
          <p:spPr>
            <a:xfrm>
              <a:off x="14981869" y="8008019"/>
              <a:ext cx="767541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6389A639-1B4C-D87A-F348-513D17914B36}"/>
                </a:ext>
              </a:extLst>
            </p:cNvPr>
            <p:cNvSpPr txBox="1"/>
            <p:nvPr/>
          </p:nvSpPr>
          <p:spPr>
            <a:xfrm>
              <a:off x="15099290" y="8083313"/>
              <a:ext cx="2594350" cy="286125"/>
            </a:xfrm>
            <a:prstGeom prst="rect">
              <a:avLst/>
            </a:prstGeom>
            <a:noFill/>
          </p:spPr>
          <p:txBody>
            <a:bodyPr wrap="square">
              <a:spAutoFit/>
            </a:bodyPr>
            <a:lstStyle/>
            <a:p>
              <a:pPr marL="0" marR="0" lvl="0" indent="0" defTabSz="914400" rtl="0" eaLnBrk="1" fontAlgn="ctr" latinLnBrk="0" hangingPunct="1">
                <a:lnSpc>
                  <a:spcPct val="100000"/>
                </a:lnSpc>
                <a:spcBef>
                  <a:spcPct val="5000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Rep Booking the Deal</a:t>
              </a:r>
              <a:endParaRPr kumimoji="0" lang="en-US" altLang="en-US" b="1" i="0" u="none" strike="noStrike" cap="none" normalizeH="0" baseline="0" dirty="0">
                <a:ln>
                  <a:noFill/>
                </a:ln>
                <a:effectLst/>
                <a:latin typeface="Montserrat Bold" panose="00000800000000000000" pitchFamily="2" charset="0"/>
              </a:endParaRPr>
            </a:p>
          </p:txBody>
        </p:sp>
        <p:sp>
          <p:nvSpPr>
            <p:cNvPr id="37" name="TextBox 36">
              <a:extLst>
                <a:ext uri="{FF2B5EF4-FFF2-40B4-BE49-F238E27FC236}">
                  <a16:creationId xmlns:a16="http://schemas.microsoft.com/office/drawing/2014/main" id="{0D4EE8D4-E712-ED10-C083-A4CD90A8C83F}"/>
                </a:ext>
              </a:extLst>
            </p:cNvPr>
            <p:cNvSpPr txBox="1"/>
            <p:nvPr/>
          </p:nvSpPr>
          <p:spPr>
            <a:xfrm>
              <a:off x="18963841" y="8087535"/>
              <a:ext cx="2159577" cy="286125"/>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rPr>
                <a:t>Acquired Co. AE</a:t>
              </a:r>
            </a:p>
          </p:txBody>
        </p:sp>
        <p:cxnSp>
          <p:nvCxnSpPr>
            <p:cNvPr id="38" name="Straight Connector 37">
              <a:extLst>
                <a:ext uri="{FF2B5EF4-FFF2-40B4-BE49-F238E27FC236}">
                  <a16:creationId xmlns:a16="http://schemas.microsoft.com/office/drawing/2014/main" id="{3F90FF6C-B35A-E005-7DA9-FF9D970F7B54}"/>
                </a:ext>
              </a:extLst>
            </p:cNvPr>
            <p:cNvCxnSpPr>
              <a:cxnSpLocks/>
            </p:cNvCxnSpPr>
            <p:nvPr/>
          </p:nvCxnSpPr>
          <p:spPr>
            <a:xfrm>
              <a:off x="14981869" y="8439819"/>
              <a:ext cx="768303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87A0AB52-8A8A-3610-9940-E6480335183B}"/>
                </a:ext>
              </a:extLst>
            </p:cNvPr>
            <p:cNvSpPr txBox="1"/>
            <p:nvPr/>
          </p:nvSpPr>
          <p:spPr>
            <a:xfrm>
              <a:off x="15116348" y="8472548"/>
              <a:ext cx="2594350" cy="286125"/>
            </a:xfrm>
            <a:prstGeom prst="rect">
              <a:avLst/>
            </a:prstGeom>
            <a:noFill/>
          </p:spPr>
          <p:txBody>
            <a:bodyPr wrap="square">
              <a:spAutoFit/>
            </a:bodyPr>
            <a:lstStyle/>
            <a:p>
              <a:pPr marL="0" marR="0" lvl="0" indent="0" defTabSz="914400" rtl="0" eaLnBrk="1" fontAlgn="ctr" latinLnBrk="0" hangingPunct="1">
                <a:lnSpc>
                  <a:spcPct val="100000"/>
                </a:lnSpc>
                <a:spcBef>
                  <a:spcPct val="5000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rPr>
                <a:t>Channel</a:t>
              </a:r>
            </a:p>
          </p:txBody>
        </p:sp>
        <p:sp>
          <p:nvSpPr>
            <p:cNvPr id="40" name="TextBox 39">
              <a:extLst>
                <a:ext uri="{FF2B5EF4-FFF2-40B4-BE49-F238E27FC236}">
                  <a16:creationId xmlns:a16="http://schemas.microsoft.com/office/drawing/2014/main" id="{E162E19D-AC6D-6AC6-6A33-BE0B15F9B440}"/>
                </a:ext>
              </a:extLst>
            </p:cNvPr>
            <p:cNvSpPr txBox="1"/>
            <p:nvPr/>
          </p:nvSpPr>
          <p:spPr>
            <a:xfrm>
              <a:off x="18980899" y="8482440"/>
              <a:ext cx="2159577" cy="286125"/>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Direct</a:t>
              </a:r>
              <a:endParaRPr kumimoji="0" lang="en-US" altLang="en-US" b="1" i="0" u="none" strike="noStrike" cap="none" normalizeH="0" baseline="0" dirty="0">
                <a:ln>
                  <a:noFill/>
                </a:ln>
                <a:effectLst/>
                <a:latin typeface="Montserrat Bold" panose="00000800000000000000" pitchFamily="2" charset="0"/>
              </a:endParaRPr>
            </a:p>
          </p:txBody>
        </p:sp>
        <p:sp>
          <p:nvSpPr>
            <p:cNvPr id="41" name="TextBox 40">
              <a:extLst>
                <a:ext uri="{FF2B5EF4-FFF2-40B4-BE49-F238E27FC236}">
                  <a16:creationId xmlns:a16="http://schemas.microsoft.com/office/drawing/2014/main" id="{C4E1D377-6B2F-7573-6B11-2960C34F2F5A}"/>
                </a:ext>
              </a:extLst>
            </p:cNvPr>
            <p:cNvSpPr txBox="1"/>
            <p:nvPr/>
          </p:nvSpPr>
          <p:spPr>
            <a:xfrm>
              <a:off x="15116348" y="8849229"/>
              <a:ext cx="2594350" cy="286125"/>
            </a:xfrm>
            <a:prstGeom prst="rect">
              <a:avLst/>
            </a:prstGeom>
            <a:noFill/>
          </p:spPr>
          <p:txBody>
            <a:bodyPr wrap="square">
              <a:spAutoFit/>
            </a:bodyPr>
            <a:lstStyle/>
            <a:p>
              <a:pPr marL="0" marR="0" lvl="0" indent="0" defTabSz="914400" rtl="0" eaLnBrk="1" fontAlgn="ctr" latinLnBrk="0" hangingPunct="1">
                <a:lnSpc>
                  <a:spcPct val="100000"/>
                </a:lnSpc>
                <a:spcBef>
                  <a:spcPct val="5000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rPr>
                <a:t>Product Sold</a:t>
              </a:r>
            </a:p>
          </p:txBody>
        </p:sp>
        <p:sp>
          <p:nvSpPr>
            <p:cNvPr id="42" name="TextBox 41">
              <a:extLst>
                <a:ext uri="{FF2B5EF4-FFF2-40B4-BE49-F238E27FC236}">
                  <a16:creationId xmlns:a16="http://schemas.microsoft.com/office/drawing/2014/main" id="{19D9438F-F8DB-3FB5-C709-B247B688592A}"/>
                </a:ext>
              </a:extLst>
            </p:cNvPr>
            <p:cNvSpPr txBox="1"/>
            <p:nvPr/>
          </p:nvSpPr>
          <p:spPr>
            <a:xfrm>
              <a:off x="18980898" y="8828641"/>
              <a:ext cx="2964701" cy="286125"/>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Acquirer product</a:t>
              </a:r>
              <a:endParaRPr kumimoji="0" lang="en-US" altLang="en-US" b="1" i="0" u="none" strike="noStrike" cap="none" normalizeH="0" baseline="0" dirty="0">
                <a:ln>
                  <a:noFill/>
                </a:ln>
                <a:effectLst/>
                <a:latin typeface="Montserrat Bold" panose="00000800000000000000" pitchFamily="2" charset="0"/>
              </a:endParaRPr>
            </a:p>
          </p:txBody>
        </p:sp>
        <p:sp>
          <p:nvSpPr>
            <p:cNvPr id="43" name="TextBox 42">
              <a:extLst>
                <a:ext uri="{FF2B5EF4-FFF2-40B4-BE49-F238E27FC236}">
                  <a16:creationId xmlns:a16="http://schemas.microsoft.com/office/drawing/2014/main" id="{D78E667D-80C0-3BC6-A2FE-CA4743F25AE8}"/>
                </a:ext>
              </a:extLst>
            </p:cNvPr>
            <p:cNvSpPr txBox="1"/>
            <p:nvPr/>
          </p:nvSpPr>
          <p:spPr>
            <a:xfrm>
              <a:off x="15147319" y="9224750"/>
              <a:ext cx="2594350" cy="286125"/>
            </a:xfrm>
            <a:prstGeom prst="rect">
              <a:avLst/>
            </a:prstGeom>
            <a:noFill/>
          </p:spPr>
          <p:txBody>
            <a:bodyPr wrap="square">
              <a:spAutoFit/>
            </a:bodyPr>
            <a:lstStyle/>
            <a:p>
              <a:pPr marL="0" marR="0" lvl="0" indent="0" defTabSz="914400" rtl="0" eaLnBrk="1" fontAlgn="ctr"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Config.</a:t>
              </a:r>
              <a:endParaRPr kumimoji="0" lang="en-US" altLang="en-US" b="1" i="0" u="none" strike="noStrike" cap="none" normalizeH="0" baseline="0" dirty="0">
                <a:ln>
                  <a:noFill/>
                </a:ln>
                <a:effectLst/>
                <a:latin typeface="Montserrat Bold" panose="00000800000000000000" pitchFamily="2" charset="0"/>
              </a:endParaRPr>
            </a:p>
          </p:txBody>
        </p:sp>
        <p:sp>
          <p:nvSpPr>
            <p:cNvPr id="44" name="TextBox 43">
              <a:extLst>
                <a:ext uri="{FF2B5EF4-FFF2-40B4-BE49-F238E27FC236}">
                  <a16:creationId xmlns:a16="http://schemas.microsoft.com/office/drawing/2014/main" id="{75AEDAB2-EAF1-8936-B609-0D7C4D59452E}"/>
                </a:ext>
              </a:extLst>
            </p:cNvPr>
            <p:cNvSpPr txBox="1"/>
            <p:nvPr/>
          </p:nvSpPr>
          <p:spPr>
            <a:xfrm>
              <a:off x="19011870" y="9234642"/>
              <a:ext cx="2159577" cy="286125"/>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Non-Standard</a:t>
              </a:r>
              <a:endParaRPr kumimoji="0" lang="en-US" altLang="en-US" b="1" i="0" u="none" strike="noStrike" cap="none" normalizeH="0" baseline="0" dirty="0">
                <a:ln>
                  <a:noFill/>
                </a:ln>
                <a:effectLst/>
                <a:latin typeface="Montserrat Bold" panose="00000800000000000000" pitchFamily="2" charset="0"/>
              </a:endParaRPr>
            </a:p>
          </p:txBody>
        </p:sp>
        <p:cxnSp>
          <p:nvCxnSpPr>
            <p:cNvPr id="45" name="Straight Connector 44">
              <a:extLst>
                <a:ext uri="{FF2B5EF4-FFF2-40B4-BE49-F238E27FC236}">
                  <a16:creationId xmlns:a16="http://schemas.microsoft.com/office/drawing/2014/main" id="{6BEB3C4C-9259-7449-AB87-B46A31F3C3AF}"/>
                </a:ext>
              </a:extLst>
            </p:cNvPr>
            <p:cNvCxnSpPr>
              <a:cxnSpLocks/>
            </p:cNvCxnSpPr>
            <p:nvPr/>
          </p:nvCxnSpPr>
          <p:spPr>
            <a:xfrm>
              <a:off x="14990617" y="9593219"/>
              <a:ext cx="767541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F6773C01-986B-61F2-C443-D180E722C29A}"/>
                </a:ext>
              </a:extLst>
            </p:cNvPr>
            <p:cNvSpPr txBox="1"/>
            <p:nvPr/>
          </p:nvSpPr>
          <p:spPr>
            <a:xfrm>
              <a:off x="15160019" y="9605920"/>
              <a:ext cx="2594350" cy="286125"/>
            </a:xfrm>
            <a:prstGeom prst="rect">
              <a:avLst/>
            </a:prstGeom>
            <a:noFill/>
          </p:spPr>
          <p:txBody>
            <a:bodyPr wrap="square">
              <a:spAutoFit/>
            </a:bodyPr>
            <a:lstStyle/>
            <a:p>
              <a:pPr marL="0" marR="0" lvl="0" indent="0" defTabSz="914400" rtl="0" eaLnBrk="1" fontAlgn="ctr"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Services</a:t>
              </a:r>
              <a:endParaRPr kumimoji="0" lang="en-US" altLang="en-US" b="1" i="0" u="none" strike="noStrike" cap="none" normalizeH="0" baseline="0" dirty="0">
                <a:ln>
                  <a:noFill/>
                </a:ln>
                <a:effectLst/>
                <a:latin typeface="Montserrat Bold" panose="00000800000000000000" pitchFamily="2" charset="0"/>
              </a:endParaRPr>
            </a:p>
          </p:txBody>
        </p:sp>
        <p:sp>
          <p:nvSpPr>
            <p:cNvPr id="47" name="TextBox 46">
              <a:extLst>
                <a:ext uri="{FF2B5EF4-FFF2-40B4-BE49-F238E27FC236}">
                  <a16:creationId xmlns:a16="http://schemas.microsoft.com/office/drawing/2014/main" id="{EE2AD3B5-B52A-7F3D-8C64-979F1F978303}"/>
                </a:ext>
              </a:extLst>
            </p:cNvPr>
            <p:cNvSpPr txBox="1"/>
            <p:nvPr/>
          </p:nvSpPr>
          <p:spPr>
            <a:xfrm>
              <a:off x="18995054" y="9617626"/>
              <a:ext cx="2159577" cy="286125"/>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Support </a:t>
              </a:r>
              <a:endParaRPr kumimoji="0" lang="en-US" altLang="en-US" b="1" i="0" u="none" strike="noStrike" cap="none" normalizeH="0" baseline="0" dirty="0">
                <a:ln>
                  <a:noFill/>
                </a:ln>
                <a:effectLst/>
                <a:latin typeface="Montserrat Bold" panose="00000800000000000000" pitchFamily="2" charset="0"/>
              </a:endParaRPr>
            </a:p>
          </p:txBody>
        </p:sp>
        <p:sp>
          <p:nvSpPr>
            <p:cNvPr id="48" name="TextBox 47">
              <a:extLst>
                <a:ext uri="{FF2B5EF4-FFF2-40B4-BE49-F238E27FC236}">
                  <a16:creationId xmlns:a16="http://schemas.microsoft.com/office/drawing/2014/main" id="{DD9764A7-1C2F-AC92-AA66-D2FAF1F9874D}"/>
                </a:ext>
              </a:extLst>
            </p:cNvPr>
            <p:cNvSpPr txBox="1"/>
            <p:nvPr/>
          </p:nvSpPr>
          <p:spPr>
            <a:xfrm>
              <a:off x="15160019" y="10013668"/>
              <a:ext cx="2594350" cy="286125"/>
            </a:xfrm>
            <a:prstGeom prst="rect">
              <a:avLst/>
            </a:prstGeom>
            <a:noFill/>
          </p:spPr>
          <p:txBody>
            <a:bodyPr wrap="square">
              <a:spAutoFit/>
            </a:bodyPr>
            <a:lstStyle/>
            <a:p>
              <a:pPr marL="0" marR="0" lvl="0" indent="0" defTabSz="914400" rtl="0" eaLnBrk="1" fontAlgn="ctr"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Global/Local</a:t>
              </a:r>
              <a:endParaRPr kumimoji="0" lang="en-US" altLang="en-US" b="1" i="0" u="none" strike="noStrike" cap="none" normalizeH="0" baseline="0" dirty="0">
                <a:ln>
                  <a:noFill/>
                </a:ln>
                <a:effectLst/>
                <a:latin typeface="Montserrat Bold" panose="00000800000000000000" pitchFamily="2" charset="0"/>
              </a:endParaRPr>
            </a:p>
          </p:txBody>
        </p:sp>
        <p:sp>
          <p:nvSpPr>
            <p:cNvPr id="49" name="TextBox 48">
              <a:extLst>
                <a:ext uri="{FF2B5EF4-FFF2-40B4-BE49-F238E27FC236}">
                  <a16:creationId xmlns:a16="http://schemas.microsoft.com/office/drawing/2014/main" id="{AB7670D3-3DC7-D47E-63E0-6EF9CAB2FAE9}"/>
                </a:ext>
              </a:extLst>
            </p:cNvPr>
            <p:cNvSpPr txBox="1"/>
            <p:nvPr/>
          </p:nvSpPr>
          <p:spPr>
            <a:xfrm>
              <a:off x="18995054" y="10017210"/>
              <a:ext cx="2159577" cy="286125"/>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lang="en-US" altLang="en-US" b="1" dirty="0">
                  <a:latin typeface="Montserrat Bold" panose="00000800000000000000" pitchFamily="2" charset="0"/>
                  <a:cs typeface="Arial" panose="020B0604020202020204" pitchFamily="34" charset="0"/>
                </a:rPr>
                <a:t>Canada</a:t>
              </a:r>
              <a:endParaRPr kumimoji="0" lang="en-US" altLang="en-US" b="1" i="0" u="none" strike="noStrike" cap="none" normalizeH="0" baseline="0" dirty="0">
                <a:ln>
                  <a:noFill/>
                </a:ln>
                <a:effectLst/>
                <a:latin typeface="Montserrat Bold" panose="00000800000000000000" pitchFamily="2" charset="0"/>
              </a:endParaRPr>
            </a:p>
          </p:txBody>
        </p:sp>
        <p:cxnSp>
          <p:nvCxnSpPr>
            <p:cNvPr id="50" name="Straight Connector 49">
              <a:extLst>
                <a:ext uri="{FF2B5EF4-FFF2-40B4-BE49-F238E27FC236}">
                  <a16:creationId xmlns:a16="http://schemas.microsoft.com/office/drawing/2014/main" id="{7BBB5425-0831-C035-11F1-22302A2FC343}"/>
                </a:ext>
              </a:extLst>
            </p:cNvPr>
            <p:cNvCxnSpPr>
              <a:cxnSpLocks/>
            </p:cNvCxnSpPr>
            <p:nvPr/>
          </p:nvCxnSpPr>
          <p:spPr>
            <a:xfrm>
              <a:off x="14990617" y="10374785"/>
              <a:ext cx="767541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id="{B90376AC-01C0-A37C-67E5-EB16E6203F44}"/>
                </a:ext>
              </a:extLst>
            </p:cNvPr>
            <p:cNvSpPr txBox="1"/>
            <p:nvPr/>
          </p:nvSpPr>
          <p:spPr>
            <a:xfrm>
              <a:off x="15160019" y="10436544"/>
              <a:ext cx="2594350" cy="286125"/>
            </a:xfrm>
            <a:prstGeom prst="rect">
              <a:avLst/>
            </a:prstGeom>
            <a:noFill/>
          </p:spPr>
          <p:txBody>
            <a:bodyPr wrap="square">
              <a:spAutoFit/>
            </a:bodyPr>
            <a:lstStyle/>
            <a:p>
              <a:pPr marL="0" marR="0" lvl="0" indent="0" defTabSz="914400" rtl="0" eaLnBrk="1" fontAlgn="ctr"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Transaction Type</a:t>
              </a:r>
              <a:endParaRPr kumimoji="0" lang="en-US" altLang="en-US" b="1" i="0" u="none" strike="noStrike" cap="none" normalizeH="0" baseline="0" dirty="0">
                <a:ln>
                  <a:noFill/>
                </a:ln>
                <a:effectLst/>
                <a:latin typeface="Montserrat Bold" panose="00000800000000000000" pitchFamily="2" charset="0"/>
              </a:endParaRPr>
            </a:p>
          </p:txBody>
        </p:sp>
        <p:sp>
          <p:nvSpPr>
            <p:cNvPr id="52" name="TextBox 51">
              <a:extLst>
                <a:ext uri="{FF2B5EF4-FFF2-40B4-BE49-F238E27FC236}">
                  <a16:creationId xmlns:a16="http://schemas.microsoft.com/office/drawing/2014/main" id="{E4F84028-7893-72E6-9DA4-1417DD7EAFAD}"/>
                </a:ext>
              </a:extLst>
            </p:cNvPr>
            <p:cNvSpPr txBox="1"/>
            <p:nvPr/>
          </p:nvSpPr>
          <p:spPr>
            <a:xfrm>
              <a:off x="18995054" y="10433736"/>
              <a:ext cx="2159577" cy="286125"/>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ontserrat Bold" panose="00000800000000000000" pitchFamily="2" charset="0"/>
                  <a:cs typeface="Arial" panose="020B0604020202020204" pitchFamily="34" charset="0"/>
                </a:rPr>
                <a:t>Purchase</a:t>
              </a:r>
              <a:endParaRPr kumimoji="0" lang="en-US" altLang="en-US" b="1" i="0" u="none" strike="noStrike" cap="none" normalizeH="0" baseline="0" dirty="0">
                <a:ln>
                  <a:noFill/>
                </a:ln>
                <a:effectLst/>
                <a:latin typeface="Montserrat Bold" panose="00000800000000000000" pitchFamily="2" charset="0"/>
              </a:endParaRPr>
            </a:p>
          </p:txBody>
        </p:sp>
      </p:grpSp>
    </p:spTree>
    <p:extLst>
      <p:ext uri="{BB962C8B-B14F-4D97-AF65-F5344CB8AC3E}">
        <p14:creationId xmlns:p14="http://schemas.microsoft.com/office/powerpoint/2010/main" val="3013911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Slide Number Placeholder 2">
            <a:extLst>
              <a:ext uri="{FF2B5EF4-FFF2-40B4-BE49-F238E27FC236}">
                <a16:creationId xmlns:a16="http://schemas.microsoft.com/office/drawing/2014/main" id="{0705D58F-09A6-0D7C-3F9E-953F744DB66B}"/>
              </a:ext>
            </a:extLst>
          </p:cNvPr>
          <p:cNvSpPr txBox="1">
            <a:spLocks/>
          </p:cNvSpPr>
          <p:nvPr/>
        </p:nvSpPr>
        <p:spPr bwMode="auto">
          <a:xfrm>
            <a:off x="21548196" y="13054127"/>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1pPr>
            <a:lvl2pPr marL="742950" indent="-28575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2pPr>
            <a:lvl3pPr marL="11430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3pPr>
            <a:lvl4pPr marL="16002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4pPr>
            <a:lvl5pPr marL="20574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5pPr>
            <a:lvl6pPr marL="25146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6pPr>
            <a:lvl7pPr marL="29718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7pPr>
            <a:lvl8pPr marL="34290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8pPr>
            <a:lvl9pPr marL="38862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9pPr>
          </a:lstStyle>
          <a:p>
            <a:pPr>
              <a:spcBef>
                <a:spcPct val="0"/>
              </a:spcBef>
              <a:spcAft>
                <a:spcPct val="0"/>
              </a:spcAft>
              <a:buClrTx/>
              <a:buFontTx/>
              <a:buNone/>
            </a:pPr>
            <a:fld id="{FA0C463E-6A4D-F042-9807-764166508018}" type="slidenum">
              <a:rPr lang="en-US" altLang="en-US" sz="1800" smtClean="0">
                <a:latin typeface="Montserrat Medium" panose="00000600000000000000" pitchFamily="2" charset="0"/>
              </a:rPr>
              <a:pPr>
                <a:spcBef>
                  <a:spcPct val="0"/>
                </a:spcBef>
                <a:spcAft>
                  <a:spcPct val="0"/>
                </a:spcAft>
                <a:buClrTx/>
                <a:buFontTx/>
                <a:buNone/>
              </a:pPr>
              <a:t>14</a:t>
            </a:fld>
            <a:endParaRPr lang="en-US" altLang="en-US" sz="1800" dirty="0">
              <a:latin typeface="Montserrat Medium" panose="00000600000000000000" pitchFamily="2" charset="0"/>
            </a:endParaRPr>
          </a:p>
        </p:txBody>
      </p:sp>
      <p:grpSp>
        <p:nvGrpSpPr>
          <p:cNvPr id="3" name="Group 2">
            <a:extLst>
              <a:ext uri="{FF2B5EF4-FFF2-40B4-BE49-F238E27FC236}">
                <a16:creationId xmlns:a16="http://schemas.microsoft.com/office/drawing/2014/main" id="{53F34DDB-00F2-5716-B42E-1DDFBA943067}"/>
              </a:ext>
            </a:extLst>
          </p:cNvPr>
          <p:cNvGrpSpPr/>
          <p:nvPr/>
        </p:nvGrpSpPr>
        <p:grpSpPr>
          <a:xfrm>
            <a:off x="1030342" y="5332379"/>
            <a:ext cx="4317514" cy="6724068"/>
            <a:chOff x="1030342" y="5280127"/>
            <a:chExt cx="4317514" cy="6724068"/>
          </a:xfrm>
        </p:grpSpPr>
        <p:sp>
          <p:nvSpPr>
            <p:cNvPr id="5" name="Rectangle 4">
              <a:extLst>
                <a:ext uri="{FF2B5EF4-FFF2-40B4-BE49-F238E27FC236}">
                  <a16:creationId xmlns:a16="http://schemas.microsoft.com/office/drawing/2014/main" id="{F5F8A189-D1D1-AD40-79A7-DB29139E44F3}"/>
                </a:ext>
              </a:extLst>
            </p:cNvPr>
            <p:cNvSpPr/>
            <p:nvPr/>
          </p:nvSpPr>
          <p:spPr>
            <a:xfrm>
              <a:off x="1030342" y="5280127"/>
              <a:ext cx="4317514"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ECBA10E-83D2-DA10-0DC9-EB2ECA6B3282}"/>
                </a:ext>
              </a:extLst>
            </p:cNvPr>
            <p:cNvSpPr/>
            <p:nvPr/>
          </p:nvSpPr>
          <p:spPr>
            <a:xfrm>
              <a:off x="1030342" y="6259440"/>
              <a:ext cx="4317514"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7BA8B945-B82A-A7EC-CBF8-76B2A3CADA6B}"/>
                </a:ext>
              </a:extLst>
            </p:cNvPr>
            <p:cNvSpPr/>
            <p:nvPr/>
          </p:nvSpPr>
          <p:spPr>
            <a:xfrm>
              <a:off x="1030342" y="7238753"/>
              <a:ext cx="4317514"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3EBC36E5-4D27-700D-7D63-501607D678C1}"/>
                </a:ext>
              </a:extLst>
            </p:cNvPr>
            <p:cNvSpPr/>
            <p:nvPr/>
          </p:nvSpPr>
          <p:spPr>
            <a:xfrm>
              <a:off x="1030342" y="8218066"/>
              <a:ext cx="4317514"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D2BC5AE2-2797-B6EA-EE80-5EE13287AA56}"/>
                </a:ext>
              </a:extLst>
            </p:cNvPr>
            <p:cNvSpPr/>
            <p:nvPr/>
          </p:nvSpPr>
          <p:spPr>
            <a:xfrm>
              <a:off x="1030342" y="9185747"/>
              <a:ext cx="4317514" cy="839391"/>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1B1A595B-0A9B-3562-D7FB-7FC3A9E7612F}"/>
                </a:ext>
              </a:extLst>
            </p:cNvPr>
            <p:cNvSpPr/>
            <p:nvPr/>
          </p:nvSpPr>
          <p:spPr>
            <a:xfrm>
              <a:off x="1030342" y="10101552"/>
              <a:ext cx="4317514"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6F51F873-CE54-DFFF-C489-217E68B491D7}"/>
                </a:ext>
              </a:extLst>
            </p:cNvPr>
            <p:cNvSpPr/>
            <p:nvPr/>
          </p:nvSpPr>
          <p:spPr>
            <a:xfrm>
              <a:off x="1030342" y="11080865"/>
              <a:ext cx="4317514"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grpSp>
      <p:sp>
        <p:nvSpPr>
          <p:cNvPr id="28" name="Rectangle 27">
            <a:extLst>
              <a:ext uri="{FF2B5EF4-FFF2-40B4-BE49-F238E27FC236}">
                <a16:creationId xmlns:a16="http://schemas.microsoft.com/office/drawing/2014/main" id="{C5F7DFD4-9FA0-EB6D-3934-9EA1460F1A50}"/>
              </a:ext>
            </a:extLst>
          </p:cNvPr>
          <p:cNvSpPr/>
          <p:nvPr/>
        </p:nvSpPr>
        <p:spPr>
          <a:xfrm>
            <a:off x="1030342" y="4185621"/>
            <a:ext cx="4317514" cy="109450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860B1E6E-6C6A-ED3C-BD00-C16BD26A58BE}"/>
              </a:ext>
            </a:extLst>
          </p:cNvPr>
          <p:cNvSpPr/>
          <p:nvPr/>
        </p:nvSpPr>
        <p:spPr>
          <a:xfrm>
            <a:off x="5402756" y="4185621"/>
            <a:ext cx="8231820" cy="109450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89C4DC9F-F338-8870-E218-4F98026575F8}"/>
              </a:ext>
            </a:extLst>
          </p:cNvPr>
          <p:cNvSpPr/>
          <p:nvPr/>
        </p:nvSpPr>
        <p:spPr>
          <a:xfrm>
            <a:off x="13689476" y="4185621"/>
            <a:ext cx="3656239" cy="109450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9154A13C-64D6-A3E1-660D-717EE3B7D2DF}"/>
              </a:ext>
            </a:extLst>
          </p:cNvPr>
          <p:cNvSpPr/>
          <p:nvPr/>
        </p:nvSpPr>
        <p:spPr>
          <a:xfrm>
            <a:off x="17400614" y="4185621"/>
            <a:ext cx="5953042" cy="109450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4" name="TextBox 53">
            <a:extLst>
              <a:ext uri="{FF2B5EF4-FFF2-40B4-BE49-F238E27FC236}">
                <a16:creationId xmlns:a16="http://schemas.microsoft.com/office/drawing/2014/main" id="{4ECE4086-1B2B-0A39-87D9-78D3409AA8AE}"/>
              </a:ext>
            </a:extLst>
          </p:cNvPr>
          <p:cNvSpPr txBox="1"/>
          <p:nvPr/>
        </p:nvSpPr>
        <p:spPr>
          <a:xfrm>
            <a:off x="2048109" y="4485991"/>
            <a:ext cx="2281980" cy="523220"/>
          </a:xfrm>
          <a:prstGeom prst="rect">
            <a:avLst/>
          </a:prstGeom>
          <a:noFill/>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800" b="1" i="0" u="none" strike="noStrike" cap="none" normalizeH="0" baseline="0" dirty="0">
                <a:ln>
                  <a:noFill/>
                </a:ln>
                <a:solidFill>
                  <a:schemeClr val="bg1"/>
                </a:solidFill>
                <a:effectLst/>
                <a:latin typeface="Montserrat Medium" panose="00000600000000000000" pitchFamily="2" charset="0"/>
              </a:rPr>
              <a:t>GAPS</a:t>
            </a:r>
          </a:p>
        </p:txBody>
      </p:sp>
      <p:sp>
        <p:nvSpPr>
          <p:cNvPr id="61" name="TextBox 60">
            <a:extLst>
              <a:ext uri="{FF2B5EF4-FFF2-40B4-BE49-F238E27FC236}">
                <a16:creationId xmlns:a16="http://schemas.microsoft.com/office/drawing/2014/main" id="{27A614D5-74B1-8D16-F01F-7C4C27F60C53}"/>
              </a:ext>
            </a:extLst>
          </p:cNvPr>
          <p:cNvSpPr txBox="1"/>
          <p:nvPr/>
        </p:nvSpPr>
        <p:spPr>
          <a:xfrm>
            <a:off x="6456782" y="4510425"/>
            <a:ext cx="5988982" cy="523220"/>
          </a:xfrm>
          <a:prstGeom prst="rect">
            <a:avLst/>
          </a:prstGeom>
          <a:noFill/>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800" b="1" i="0" u="none" strike="noStrike" cap="none" normalizeH="0" baseline="0" dirty="0">
                <a:ln>
                  <a:noFill/>
                </a:ln>
                <a:solidFill>
                  <a:schemeClr val="bg1"/>
                </a:solidFill>
                <a:effectLst/>
                <a:latin typeface="Montserrat Medium" panose="00000600000000000000" pitchFamily="2" charset="0"/>
              </a:rPr>
              <a:t>REMEDIATION/ACTION</a:t>
            </a:r>
          </a:p>
        </p:txBody>
      </p:sp>
      <p:sp>
        <p:nvSpPr>
          <p:cNvPr id="64" name="TextBox 63">
            <a:extLst>
              <a:ext uri="{FF2B5EF4-FFF2-40B4-BE49-F238E27FC236}">
                <a16:creationId xmlns:a16="http://schemas.microsoft.com/office/drawing/2014/main" id="{0B331804-E34F-47F6-403F-87FFC97DE997}"/>
              </a:ext>
            </a:extLst>
          </p:cNvPr>
          <p:cNvSpPr txBox="1"/>
          <p:nvPr/>
        </p:nvSpPr>
        <p:spPr>
          <a:xfrm>
            <a:off x="14155520" y="4456495"/>
            <a:ext cx="2724150" cy="523220"/>
          </a:xfrm>
          <a:prstGeom prst="rect">
            <a:avLst/>
          </a:prstGeom>
          <a:noFill/>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800" b="1" i="0" u="none" strike="noStrike" cap="none" normalizeH="0" baseline="0" dirty="0">
                <a:ln>
                  <a:noFill/>
                </a:ln>
                <a:solidFill>
                  <a:schemeClr val="bg1"/>
                </a:solidFill>
                <a:effectLst/>
                <a:latin typeface="Montserrat Medium" panose="00000600000000000000" pitchFamily="2" charset="0"/>
              </a:rPr>
              <a:t>OWNER</a:t>
            </a:r>
          </a:p>
        </p:txBody>
      </p:sp>
      <p:sp>
        <p:nvSpPr>
          <p:cNvPr id="65" name="TextBox 64">
            <a:extLst>
              <a:ext uri="{FF2B5EF4-FFF2-40B4-BE49-F238E27FC236}">
                <a16:creationId xmlns:a16="http://schemas.microsoft.com/office/drawing/2014/main" id="{F3CF3B8B-A29B-9FBB-DFF6-22DE3A3E9511}"/>
              </a:ext>
            </a:extLst>
          </p:cNvPr>
          <p:cNvSpPr txBox="1"/>
          <p:nvPr/>
        </p:nvSpPr>
        <p:spPr>
          <a:xfrm>
            <a:off x="18088005" y="4468296"/>
            <a:ext cx="4933691" cy="523220"/>
          </a:xfrm>
          <a:prstGeom prst="rect">
            <a:avLst/>
          </a:prstGeom>
          <a:noFill/>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800" b="1" i="0" u="none" strike="noStrike" cap="none" normalizeH="0" baseline="0" dirty="0">
                <a:ln>
                  <a:noFill/>
                </a:ln>
                <a:solidFill>
                  <a:schemeClr val="bg1"/>
                </a:solidFill>
                <a:effectLst/>
                <a:latin typeface="Montserrat Medium" panose="00000600000000000000" pitchFamily="2" charset="0"/>
              </a:rPr>
              <a:t>COMMITMENT DATE</a:t>
            </a:r>
          </a:p>
        </p:txBody>
      </p:sp>
      <p:sp>
        <p:nvSpPr>
          <p:cNvPr id="47" name="TextBox 46">
            <a:extLst>
              <a:ext uri="{FF2B5EF4-FFF2-40B4-BE49-F238E27FC236}">
                <a16:creationId xmlns:a16="http://schemas.microsoft.com/office/drawing/2014/main" id="{7388A2B5-8B0A-0503-6006-DE04B47031F0}"/>
              </a:ext>
            </a:extLst>
          </p:cNvPr>
          <p:cNvSpPr txBox="1"/>
          <p:nvPr/>
        </p:nvSpPr>
        <p:spPr>
          <a:xfrm>
            <a:off x="1113467" y="1552164"/>
            <a:ext cx="17063697" cy="1846659"/>
          </a:xfrm>
          <a:prstGeom prst="rect">
            <a:avLst/>
          </a:prstGeom>
          <a:noFill/>
        </p:spPr>
        <p:txBody>
          <a:bodyPr wrap="square" lIns="0" tIns="0" rIns="0" bIns="0" rtlCol="0">
            <a:spAutoFit/>
          </a:bodyPr>
          <a:lstStyle/>
          <a:p>
            <a:r>
              <a:rPr lang="en-US" altLang="en-US" sz="6000" dirty="0">
                <a:solidFill>
                  <a:schemeClr val="tx2">
                    <a:lumMod val="60000"/>
                    <a:lumOff val="40000"/>
                  </a:schemeClr>
                </a:solidFill>
                <a:latin typeface="Montserrat Black" panose="00000A00000000000000" pitchFamily="2" charset="0"/>
              </a:rPr>
              <a:t>GAP IDENTIFICATION AND REMEDIATION TEMPLATE</a:t>
            </a:r>
            <a:endParaRPr lang="en-US" sz="4400" b="1" dirty="0">
              <a:solidFill>
                <a:schemeClr val="tx2">
                  <a:lumMod val="60000"/>
                  <a:lumOff val="40000"/>
                </a:schemeClr>
              </a:solidFill>
              <a:latin typeface="Montserrat Black" panose="00000A00000000000000" pitchFamily="2" charset="0"/>
            </a:endParaRPr>
          </a:p>
        </p:txBody>
      </p:sp>
      <p:cxnSp>
        <p:nvCxnSpPr>
          <p:cNvPr id="49" name="Straight Connector 48">
            <a:extLst>
              <a:ext uri="{FF2B5EF4-FFF2-40B4-BE49-F238E27FC236}">
                <a16:creationId xmlns:a16="http://schemas.microsoft.com/office/drawing/2014/main" id="{A26F337E-F005-FB62-22EB-ADDCB5E5731B}"/>
              </a:ext>
            </a:extLst>
          </p:cNvPr>
          <p:cNvCxnSpPr>
            <a:cxnSpLocks/>
          </p:cNvCxnSpPr>
          <p:nvPr/>
        </p:nvCxnSpPr>
        <p:spPr>
          <a:xfrm>
            <a:off x="1113468" y="3639190"/>
            <a:ext cx="4234387" cy="0"/>
          </a:xfrm>
          <a:prstGeom prst="line">
            <a:avLst/>
          </a:prstGeom>
          <a:ln w="571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nvGrpSpPr>
          <p:cNvPr id="12" name="Group 11">
            <a:extLst>
              <a:ext uri="{FF2B5EF4-FFF2-40B4-BE49-F238E27FC236}">
                <a16:creationId xmlns:a16="http://schemas.microsoft.com/office/drawing/2014/main" id="{F44A731D-8E6B-09B2-18E1-CB6B23B7FA8C}"/>
              </a:ext>
            </a:extLst>
          </p:cNvPr>
          <p:cNvGrpSpPr/>
          <p:nvPr/>
        </p:nvGrpSpPr>
        <p:grpSpPr>
          <a:xfrm>
            <a:off x="5402752" y="5332379"/>
            <a:ext cx="8231819" cy="6724068"/>
            <a:chOff x="1030342" y="5280127"/>
            <a:chExt cx="4317514" cy="6724068"/>
          </a:xfrm>
        </p:grpSpPr>
        <p:sp>
          <p:nvSpPr>
            <p:cNvPr id="25" name="Rectangle 24">
              <a:extLst>
                <a:ext uri="{FF2B5EF4-FFF2-40B4-BE49-F238E27FC236}">
                  <a16:creationId xmlns:a16="http://schemas.microsoft.com/office/drawing/2014/main" id="{65DCB39A-D91B-0464-0873-033975395DC5}"/>
                </a:ext>
              </a:extLst>
            </p:cNvPr>
            <p:cNvSpPr/>
            <p:nvPr/>
          </p:nvSpPr>
          <p:spPr>
            <a:xfrm>
              <a:off x="1030342" y="5280127"/>
              <a:ext cx="4317514"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32CF61D4-4E7C-B7D1-5446-BA8FAE83A558}"/>
                </a:ext>
              </a:extLst>
            </p:cNvPr>
            <p:cNvSpPr/>
            <p:nvPr/>
          </p:nvSpPr>
          <p:spPr>
            <a:xfrm>
              <a:off x="1030342" y="6259440"/>
              <a:ext cx="4317514"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62446B11-B22A-DBEB-6468-A4516DDFDA71}"/>
                </a:ext>
              </a:extLst>
            </p:cNvPr>
            <p:cNvSpPr/>
            <p:nvPr/>
          </p:nvSpPr>
          <p:spPr>
            <a:xfrm>
              <a:off x="1030342" y="7238753"/>
              <a:ext cx="4317514"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63FE78C0-F432-0EE7-40C2-C0DDA84EE551}"/>
                </a:ext>
              </a:extLst>
            </p:cNvPr>
            <p:cNvSpPr/>
            <p:nvPr/>
          </p:nvSpPr>
          <p:spPr>
            <a:xfrm>
              <a:off x="1030342" y="8218066"/>
              <a:ext cx="4317514"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2977DB32-C2DD-CFDF-2221-5F16A177AD82}"/>
                </a:ext>
              </a:extLst>
            </p:cNvPr>
            <p:cNvSpPr/>
            <p:nvPr/>
          </p:nvSpPr>
          <p:spPr>
            <a:xfrm>
              <a:off x="1030342" y="9185747"/>
              <a:ext cx="4317514" cy="839391"/>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F2A5B60B-8FB2-506C-2D3A-46936FE04136}"/>
                </a:ext>
              </a:extLst>
            </p:cNvPr>
            <p:cNvSpPr/>
            <p:nvPr/>
          </p:nvSpPr>
          <p:spPr>
            <a:xfrm>
              <a:off x="1030342" y="10101552"/>
              <a:ext cx="4317514"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CAC39AAC-81F7-5AE8-08D6-7B411F282179}"/>
                </a:ext>
              </a:extLst>
            </p:cNvPr>
            <p:cNvSpPr/>
            <p:nvPr/>
          </p:nvSpPr>
          <p:spPr>
            <a:xfrm>
              <a:off x="1030342" y="11080865"/>
              <a:ext cx="4317514"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grpSp>
      <p:grpSp>
        <p:nvGrpSpPr>
          <p:cNvPr id="52" name="Group 51">
            <a:extLst>
              <a:ext uri="{FF2B5EF4-FFF2-40B4-BE49-F238E27FC236}">
                <a16:creationId xmlns:a16="http://schemas.microsoft.com/office/drawing/2014/main" id="{9ABC29F5-1391-C35B-EB10-3B8796E72D6C}"/>
              </a:ext>
            </a:extLst>
          </p:cNvPr>
          <p:cNvGrpSpPr/>
          <p:nvPr/>
        </p:nvGrpSpPr>
        <p:grpSpPr>
          <a:xfrm>
            <a:off x="13689476" y="5331632"/>
            <a:ext cx="3656239" cy="6724068"/>
            <a:chOff x="1030342" y="5280127"/>
            <a:chExt cx="4317514" cy="6724068"/>
          </a:xfrm>
        </p:grpSpPr>
        <p:sp>
          <p:nvSpPr>
            <p:cNvPr id="53" name="Rectangle 52">
              <a:extLst>
                <a:ext uri="{FF2B5EF4-FFF2-40B4-BE49-F238E27FC236}">
                  <a16:creationId xmlns:a16="http://schemas.microsoft.com/office/drawing/2014/main" id="{9E28E68E-6CE2-F077-BA65-26BB31A2AD7B}"/>
                </a:ext>
              </a:extLst>
            </p:cNvPr>
            <p:cNvSpPr/>
            <p:nvPr/>
          </p:nvSpPr>
          <p:spPr>
            <a:xfrm>
              <a:off x="1030342" y="5280127"/>
              <a:ext cx="4317514"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55" name="Rectangle 54">
              <a:extLst>
                <a:ext uri="{FF2B5EF4-FFF2-40B4-BE49-F238E27FC236}">
                  <a16:creationId xmlns:a16="http://schemas.microsoft.com/office/drawing/2014/main" id="{AE1B2B2F-7279-6AA2-4F18-F1DC396F2060}"/>
                </a:ext>
              </a:extLst>
            </p:cNvPr>
            <p:cNvSpPr/>
            <p:nvPr/>
          </p:nvSpPr>
          <p:spPr>
            <a:xfrm>
              <a:off x="1030342" y="6259440"/>
              <a:ext cx="4317514"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56" name="Rectangle 55">
              <a:extLst>
                <a:ext uri="{FF2B5EF4-FFF2-40B4-BE49-F238E27FC236}">
                  <a16:creationId xmlns:a16="http://schemas.microsoft.com/office/drawing/2014/main" id="{84E7014F-BC60-9EE2-2385-9D36A9018CDA}"/>
                </a:ext>
              </a:extLst>
            </p:cNvPr>
            <p:cNvSpPr/>
            <p:nvPr/>
          </p:nvSpPr>
          <p:spPr>
            <a:xfrm>
              <a:off x="1030342" y="7238753"/>
              <a:ext cx="4317514"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0F486C24-1B4A-01D5-CB52-E245AEA3C3F5}"/>
                </a:ext>
              </a:extLst>
            </p:cNvPr>
            <p:cNvSpPr/>
            <p:nvPr/>
          </p:nvSpPr>
          <p:spPr>
            <a:xfrm>
              <a:off x="1030342" y="8218066"/>
              <a:ext cx="4317514"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58" name="Rectangle 57">
              <a:extLst>
                <a:ext uri="{FF2B5EF4-FFF2-40B4-BE49-F238E27FC236}">
                  <a16:creationId xmlns:a16="http://schemas.microsoft.com/office/drawing/2014/main" id="{F363DA5D-FBAA-A105-37BF-6A4DE18D3B66}"/>
                </a:ext>
              </a:extLst>
            </p:cNvPr>
            <p:cNvSpPr/>
            <p:nvPr/>
          </p:nvSpPr>
          <p:spPr>
            <a:xfrm>
              <a:off x="1030342" y="9185747"/>
              <a:ext cx="4317514" cy="839391"/>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46EC91BD-8BFF-809F-1C25-4E22FCB8A7A0}"/>
                </a:ext>
              </a:extLst>
            </p:cNvPr>
            <p:cNvSpPr/>
            <p:nvPr/>
          </p:nvSpPr>
          <p:spPr>
            <a:xfrm>
              <a:off x="1030342" y="10101552"/>
              <a:ext cx="4317514"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60" name="Rectangle 59">
              <a:extLst>
                <a:ext uri="{FF2B5EF4-FFF2-40B4-BE49-F238E27FC236}">
                  <a16:creationId xmlns:a16="http://schemas.microsoft.com/office/drawing/2014/main" id="{DC260691-8EE4-B491-77CA-1FC350C9FB29}"/>
                </a:ext>
              </a:extLst>
            </p:cNvPr>
            <p:cNvSpPr/>
            <p:nvPr/>
          </p:nvSpPr>
          <p:spPr>
            <a:xfrm>
              <a:off x="1030342" y="11080865"/>
              <a:ext cx="4317514"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grpSp>
      <p:grpSp>
        <p:nvGrpSpPr>
          <p:cNvPr id="62" name="Group 61">
            <a:extLst>
              <a:ext uri="{FF2B5EF4-FFF2-40B4-BE49-F238E27FC236}">
                <a16:creationId xmlns:a16="http://schemas.microsoft.com/office/drawing/2014/main" id="{BF2F036C-7E83-55E6-EFE0-4E18ECA38D84}"/>
              </a:ext>
            </a:extLst>
          </p:cNvPr>
          <p:cNvGrpSpPr/>
          <p:nvPr/>
        </p:nvGrpSpPr>
        <p:grpSpPr>
          <a:xfrm>
            <a:off x="17400614" y="5328967"/>
            <a:ext cx="5953042" cy="6724068"/>
            <a:chOff x="1030342" y="5280127"/>
            <a:chExt cx="4317514" cy="6724068"/>
          </a:xfrm>
        </p:grpSpPr>
        <p:sp>
          <p:nvSpPr>
            <p:cNvPr id="63" name="Rectangle 62">
              <a:extLst>
                <a:ext uri="{FF2B5EF4-FFF2-40B4-BE49-F238E27FC236}">
                  <a16:creationId xmlns:a16="http://schemas.microsoft.com/office/drawing/2014/main" id="{8C30D0CF-A5DD-3AA5-EBF1-C6AEB88855FB}"/>
                </a:ext>
              </a:extLst>
            </p:cNvPr>
            <p:cNvSpPr/>
            <p:nvPr/>
          </p:nvSpPr>
          <p:spPr>
            <a:xfrm>
              <a:off x="1030342" y="5280127"/>
              <a:ext cx="4317514"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66" name="Rectangle 65">
              <a:extLst>
                <a:ext uri="{FF2B5EF4-FFF2-40B4-BE49-F238E27FC236}">
                  <a16:creationId xmlns:a16="http://schemas.microsoft.com/office/drawing/2014/main" id="{9B9DA8A9-2AB9-10C0-4D69-3A0FA6615CC4}"/>
                </a:ext>
              </a:extLst>
            </p:cNvPr>
            <p:cNvSpPr/>
            <p:nvPr/>
          </p:nvSpPr>
          <p:spPr>
            <a:xfrm>
              <a:off x="1030342" y="6259440"/>
              <a:ext cx="4317514"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67" name="Rectangle 66">
              <a:extLst>
                <a:ext uri="{FF2B5EF4-FFF2-40B4-BE49-F238E27FC236}">
                  <a16:creationId xmlns:a16="http://schemas.microsoft.com/office/drawing/2014/main" id="{71A9594E-415C-5CC0-4470-45C93C540534}"/>
                </a:ext>
              </a:extLst>
            </p:cNvPr>
            <p:cNvSpPr/>
            <p:nvPr/>
          </p:nvSpPr>
          <p:spPr>
            <a:xfrm>
              <a:off x="1030342" y="7238753"/>
              <a:ext cx="4317514"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68" name="Rectangle 67">
              <a:extLst>
                <a:ext uri="{FF2B5EF4-FFF2-40B4-BE49-F238E27FC236}">
                  <a16:creationId xmlns:a16="http://schemas.microsoft.com/office/drawing/2014/main" id="{1DDA08E8-834E-1C58-B909-389DE6A77B4A}"/>
                </a:ext>
              </a:extLst>
            </p:cNvPr>
            <p:cNvSpPr/>
            <p:nvPr/>
          </p:nvSpPr>
          <p:spPr>
            <a:xfrm>
              <a:off x="1030342" y="8218066"/>
              <a:ext cx="4317514"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69" name="Rectangle 68">
              <a:extLst>
                <a:ext uri="{FF2B5EF4-FFF2-40B4-BE49-F238E27FC236}">
                  <a16:creationId xmlns:a16="http://schemas.microsoft.com/office/drawing/2014/main" id="{F59778C0-92E9-F367-3FB3-097EC2C9A2B8}"/>
                </a:ext>
              </a:extLst>
            </p:cNvPr>
            <p:cNvSpPr/>
            <p:nvPr/>
          </p:nvSpPr>
          <p:spPr>
            <a:xfrm>
              <a:off x="1030342" y="9185747"/>
              <a:ext cx="4317514" cy="839391"/>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DF5879D6-81B8-0609-489A-52AADCE74E1A}"/>
                </a:ext>
              </a:extLst>
            </p:cNvPr>
            <p:cNvSpPr/>
            <p:nvPr/>
          </p:nvSpPr>
          <p:spPr>
            <a:xfrm>
              <a:off x="1030342" y="10101552"/>
              <a:ext cx="4317514"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71" name="Rectangle 70">
              <a:extLst>
                <a:ext uri="{FF2B5EF4-FFF2-40B4-BE49-F238E27FC236}">
                  <a16:creationId xmlns:a16="http://schemas.microsoft.com/office/drawing/2014/main" id="{A8CBF673-D8CE-E6EB-4692-368CA8E5D2C1}"/>
                </a:ext>
              </a:extLst>
            </p:cNvPr>
            <p:cNvSpPr/>
            <p:nvPr/>
          </p:nvSpPr>
          <p:spPr>
            <a:xfrm>
              <a:off x="1030342" y="11080865"/>
              <a:ext cx="4317514"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811458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9FB4113-7D9A-4941-0CFC-FA66A208DD6C}"/>
              </a:ext>
            </a:extLst>
          </p:cNvPr>
          <p:cNvSpPr txBox="1"/>
          <p:nvPr/>
        </p:nvSpPr>
        <p:spPr>
          <a:xfrm>
            <a:off x="1113467" y="1609374"/>
            <a:ext cx="18012734" cy="923330"/>
          </a:xfrm>
          <a:prstGeom prst="rect">
            <a:avLst/>
          </a:prstGeom>
          <a:noFill/>
        </p:spPr>
        <p:txBody>
          <a:bodyPr wrap="square" lIns="0" tIns="0" rIns="0" bIns="0" rtlCol="0">
            <a:spAutoFit/>
          </a:bodyPr>
          <a:lstStyle/>
          <a:p>
            <a:r>
              <a:rPr lang="en-US" altLang="en-US" sz="6000" dirty="0">
                <a:solidFill>
                  <a:schemeClr val="tx2">
                    <a:lumMod val="60000"/>
                    <a:lumOff val="40000"/>
                  </a:schemeClr>
                </a:solidFill>
                <a:latin typeface="Montserrat Black" panose="00000A00000000000000" pitchFamily="2" charset="0"/>
              </a:rPr>
              <a:t>OUTLIER TEMPLATE</a:t>
            </a:r>
            <a:endParaRPr lang="en-US" sz="4000" b="1" dirty="0">
              <a:solidFill>
                <a:schemeClr val="tx2">
                  <a:lumMod val="60000"/>
                  <a:lumOff val="40000"/>
                </a:schemeClr>
              </a:solidFill>
              <a:latin typeface="Montserrat Black" panose="00000A00000000000000" pitchFamily="2" charset="0"/>
            </a:endParaRPr>
          </a:p>
        </p:txBody>
      </p:sp>
      <p:cxnSp>
        <p:nvCxnSpPr>
          <p:cNvPr id="12" name="Straight Connector 11">
            <a:extLst>
              <a:ext uri="{FF2B5EF4-FFF2-40B4-BE49-F238E27FC236}">
                <a16:creationId xmlns:a16="http://schemas.microsoft.com/office/drawing/2014/main" id="{38B747C7-FF27-2BAC-C704-E286FBEE61D3}"/>
              </a:ext>
            </a:extLst>
          </p:cNvPr>
          <p:cNvCxnSpPr>
            <a:cxnSpLocks/>
          </p:cNvCxnSpPr>
          <p:nvPr/>
        </p:nvCxnSpPr>
        <p:spPr>
          <a:xfrm>
            <a:off x="1113468" y="2782003"/>
            <a:ext cx="4234387" cy="0"/>
          </a:xfrm>
          <a:prstGeom prst="line">
            <a:avLst/>
          </a:prstGeom>
          <a:ln w="57150">
            <a:solidFill>
              <a:srgbClr val="4081D0"/>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2">
            <a:extLst>
              <a:ext uri="{FF2B5EF4-FFF2-40B4-BE49-F238E27FC236}">
                <a16:creationId xmlns:a16="http://schemas.microsoft.com/office/drawing/2014/main" id="{DEC68195-76F6-E813-477A-A9157228B640}"/>
              </a:ext>
            </a:extLst>
          </p:cNvPr>
          <p:cNvSpPr txBox="1">
            <a:spLocks/>
          </p:cNvSpPr>
          <p:nvPr/>
        </p:nvSpPr>
        <p:spPr bwMode="auto">
          <a:xfrm>
            <a:off x="21548196" y="13054127"/>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1pPr>
            <a:lvl2pPr marL="742950" indent="-28575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2pPr>
            <a:lvl3pPr marL="11430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3pPr>
            <a:lvl4pPr marL="16002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4pPr>
            <a:lvl5pPr marL="20574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5pPr>
            <a:lvl6pPr marL="25146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6pPr>
            <a:lvl7pPr marL="29718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7pPr>
            <a:lvl8pPr marL="34290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8pPr>
            <a:lvl9pPr marL="38862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9pPr>
          </a:lstStyle>
          <a:p>
            <a:pPr>
              <a:spcBef>
                <a:spcPct val="0"/>
              </a:spcBef>
              <a:spcAft>
                <a:spcPct val="0"/>
              </a:spcAft>
              <a:buClrTx/>
              <a:buFontTx/>
              <a:buNone/>
            </a:pPr>
            <a:fld id="{FA0C463E-6A4D-F042-9807-764166508018}" type="slidenum">
              <a:rPr lang="en-US" altLang="en-US" sz="1800" smtClean="0">
                <a:latin typeface="Montserrat Medium" panose="00000600000000000000" pitchFamily="2" charset="0"/>
              </a:rPr>
              <a:pPr>
                <a:spcBef>
                  <a:spcPct val="0"/>
                </a:spcBef>
                <a:spcAft>
                  <a:spcPct val="0"/>
                </a:spcAft>
                <a:buClrTx/>
                <a:buFontTx/>
                <a:buNone/>
              </a:pPr>
              <a:t>15</a:t>
            </a:fld>
            <a:endParaRPr lang="en-US" altLang="en-US" sz="1800" dirty="0">
              <a:latin typeface="Montserrat Medium" panose="00000600000000000000" pitchFamily="2" charset="0"/>
            </a:endParaRPr>
          </a:p>
        </p:txBody>
      </p:sp>
      <p:grpSp>
        <p:nvGrpSpPr>
          <p:cNvPr id="3" name="Group 2">
            <a:extLst>
              <a:ext uri="{FF2B5EF4-FFF2-40B4-BE49-F238E27FC236}">
                <a16:creationId xmlns:a16="http://schemas.microsoft.com/office/drawing/2014/main" id="{D44EACAD-B6EB-9C3A-8989-BF1E35462A39}"/>
              </a:ext>
            </a:extLst>
          </p:cNvPr>
          <p:cNvGrpSpPr/>
          <p:nvPr/>
        </p:nvGrpSpPr>
        <p:grpSpPr>
          <a:xfrm>
            <a:off x="1236379" y="4792284"/>
            <a:ext cx="21062743" cy="6724068"/>
            <a:chOff x="1236379" y="4733290"/>
            <a:chExt cx="21062743" cy="6724068"/>
          </a:xfrm>
        </p:grpSpPr>
        <p:sp>
          <p:nvSpPr>
            <p:cNvPr id="7" name="Rectangle 6">
              <a:extLst>
                <a:ext uri="{FF2B5EF4-FFF2-40B4-BE49-F238E27FC236}">
                  <a16:creationId xmlns:a16="http://schemas.microsoft.com/office/drawing/2014/main" id="{43F5E573-818F-957B-EA59-6346B05B3235}"/>
                </a:ext>
              </a:extLst>
            </p:cNvPr>
            <p:cNvSpPr/>
            <p:nvPr/>
          </p:nvSpPr>
          <p:spPr>
            <a:xfrm>
              <a:off x="1236379" y="4733290"/>
              <a:ext cx="10472258"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917BB537-4486-86A0-D766-57A221A7923F}"/>
                </a:ext>
              </a:extLst>
            </p:cNvPr>
            <p:cNvSpPr/>
            <p:nvPr/>
          </p:nvSpPr>
          <p:spPr>
            <a:xfrm>
              <a:off x="11826864" y="4733290"/>
              <a:ext cx="10472258"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9B6F4B2D-48C7-EFF9-362B-67C3572E103D}"/>
                </a:ext>
              </a:extLst>
            </p:cNvPr>
            <p:cNvSpPr/>
            <p:nvPr/>
          </p:nvSpPr>
          <p:spPr>
            <a:xfrm>
              <a:off x="1236379" y="5712603"/>
              <a:ext cx="10472258"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CCD39045-04C1-2970-6A04-E9DD4BB09C90}"/>
                </a:ext>
              </a:extLst>
            </p:cNvPr>
            <p:cNvSpPr/>
            <p:nvPr/>
          </p:nvSpPr>
          <p:spPr>
            <a:xfrm>
              <a:off x="11826864" y="5712603"/>
              <a:ext cx="10472258"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AE6264-A65B-6135-4A45-B6D80D8EA3F4}"/>
                </a:ext>
              </a:extLst>
            </p:cNvPr>
            <p:cNvSpPr/>
            <p:nvPr/>
          </p:nvSpPr>
          <p:spPr>
            <a:xfrm>
              <a:off x="1236379" y="6691916"/>
              <a:ext cx="10472258"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288E277E-E90C-785A-0C94-3C361EBB5BCF}"/>
                </a:ext>
              </a:extLst>
            </p:cNvPr>
            <p:cNvSpPr/>
            <p:nvPr/>
          </p:nvSpPr>
          <p:spPr>
            <a:xfrm>
              <a:off x="11826864" y="6691916"/>
              <a:ext cx="10472258"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A5A4E274-C652-79AA-F534-9EFBA0EECDC4}"/>
                </a:ext>
              </a:extLst>
            </p:cNvPr>
            <p:cNvSpPr/>
            <p:nvPr/>
          </p:nvSpPr>
          <p:spPr>
            <a:xfrm>
              <a:off x="1236379" y="7671229"/>
              <a:ext cx="10472258"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16E0E74A-8823-EA38-44F2-6CB11EA3F9A2}"/>
                </a:ext>
              </a:extLst>
            </p:cNvPr>
            <p:cNvSpPr/>
            <p:nvPr/>
          </p:nvSpPr>
          <p:spPr>
            <a:xfrm>
              <a:off x="11826864" y="7671229"/>
              <a:ext cx="10472258"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8DC6B4A6-9ECD-AB99-8EE7-94DB45693753}"/>
                </a:ext>
              </a:extLst>
            </p:cNvPr>
            <p:cNvSpPr/>
            <p:nvPr/>
          </p:nvSpPr>
          <p:spPr>
            <a:xfrm>
              <a:off x="1236379" y="8638910"/>
              <a:ext cx="10472258" cy="839391"/>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80E88224-EE9B-03F0-521B-90509DBB71ED}"/>
                </a:ext>
              </a:extLst>
            </p:cNvPr>
            <p:cNvSpPr/>
            <p:nvPr/>
          </p:nvSpPr>
          <p:spPr>
            <a:xfrm>
              <a:off x="11826864" y="8638910"/>
              <a:ext cx="10472258" cy="839391"/>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EF4585EE-B7FC-8838-F790-23D079ACBF45}"/>
                </a:ext>
              </a:extLst>
            </p:cNvPr>
            <p:cNvSpPr/>
            <p:nvPr/>
          </p:nvSpPr>
          <p:spPr>
            <a:xfrm>
              <a:off x="1236379" y="9554715"/>
              <a:ext cx="10472258"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3E605379-1478-E213-3DED-94D122BFFB9F}"/>
                </a:ext>
              </a:extLst>
            </p:cNvPr>
            <p:cNvSpPr/>
            <p:nvPr/>
          </p:nvSpPr>
          <p:spPr>
            <a:xfrm>
              <a:off x="11826864" y="9554715"/>
              <a:ext cx="10472258"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081DC4D4-A3F7-626C-1124-F2A6BF4B2A06}"/>
                </a:ext>
              </a:extLst>
            </p:cNvPr>
            <p:cNvSpPr/>
            <p:nvPr/>
          </p:nvSpPr>
          <p:spPr>
            <a:xfrm>
              <a:off x="1236379" y="10534028"/>
              <a:ext cx="10472258"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801363D9-CD2D-D648-5F8B-458F0B099A08}"/>
                </a:ext>
              </a:extLst>
            </p:cNvPr>
            <p:cNvSpPr/>
            <p:nvPr/>
          </p:nvSpPr>
          <p:spPr>
            <a:xfrm>
              <a:off x="11826864" y="10534028"/>
              <a:ext cx="10472258"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grpSp>
      <p:sp>
        <p:nvSpPr>
          <p:cNvPr id="30" name="Rectangle 29">
            <a:extLst>
              <a:ext uri="{FF2B5EF4-FFF2-40B4-BE49-F238E27FC236}">
                <a16:creationId xmlns:a16="http://schemas.microsoft.com/office/drawing/2014/main" id="{CEEA88DF-797E-D367-FC77-D2EBD75CC9FE}"/>
              </a:ext>
            </a:extLst>
          </p:cNvPr>
          <p:cNvSpPr/>
          <p:nvPr/>
        </p:nvSpPr>
        <p:spPr>
          <a:xfrm>
            <a:off x="1236379" y="3638784"/>
            <a:ext cx="10472258" cy="109450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1" name="Rectangle 30">
            <a:extLst>
              <a:ext uri="{FF2B5EF4-FFF2-40B4-BE49-F238E27FC236}">
                <a16:creationId xmlns:a16="http://schemas.microsoft.com/office/drawing/2014/main" id="{157637A4-DC1D-E5DC-6E49-0DFD353EA011}"/>
              </a:ext>
            </a:extLst>
          </p:cNvPr>
          <p:cNvSpPr/>
          <p:nvPr/>
        </p:nvSpPr>
        <p:spPr>
          <a:xfrm>
            <a:off x="11826862" y="3638784"/>
            <a:ext cx="10472258" cy="109450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54" name="TextBox 53">
            <a:extLst>
              <a:ext uri="{FF2B5EF4-FFF2-40B4-BE49-F238E27FC236}">
                <a16:creationId xmlns:a16="http://schemas.microsoft.com/office/drawing/2014/main" id="{4ECE4086-1B2B-0A39-87D9-78D3409AA8AE}"/>
              </a:ext>
            </a:extLst>
          </p:cNvPr>
          <p:cNvSpPr txBox="1"/>
          <p:nvPr/>
        </p:nvSpPr>
        <p:spPr>
          <a:xfrm>
            <a:off x="5331518" y="3920469"/>
            <a:ext cx="2281980" cy="523220"/>
          </a:xfrm>
          <a:prstGeom prst="rect">
            <a:avLst/>
          </a:prstGeom>
          <a:noFill/>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800" b="1" i="0" u="none" strike="noStrike" cap="none" normalizeH="0" baseline="0" dirty="0">
                <a:ln>
                  <a:noFill/>
                </a:ln>
                <a:solidFill>
                  <a:schemeClr val="bg1"/>
                </a:solidFill>
                <a:effectLst/>
                <a:latin typeface="Montserrat Medium" panose="00000600000000000000" pitchFamily="2" charset="0"/>
              </a:rPr>
              <a:t>OUTLIER</a:t>
            </a:r>
          </a:p>
        </p:txBody>
      </p:sp>
      <p:sp>
        <p:nvSpPr>
          <p:cNvPr id="61" name="TextBox 60">
            <a:extLst>
              <a:ext uri="{FF2B5EF4-FFF2-40B4-BE49-F238E27FC236}">
                <a16:creationId xmlns:a16="http://schemas.microsoft.com/office/drawing/2014/main" id="{27A614D5-74B1-8D16-F01F-7C4C27F60C53}"/>
              </a:ext>
            </a:extLst>
          </p:cNvPr>
          <p:cNvSpPr txBox="1"/>
          <p:nvPr/>
        </p:nvSpPr>
        <p:spPr>
          <a:xfrm>
            <a:off x="13857214" y="3932579"/>
            <a:ext cx="6411554" cy="523220"/>
          </a:xfrm>
          <a:prstGeom prst="rect">
            <a:avLst/>
          </a:prstGeom>
          <a:noFill/>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800" b="1" i="0" u="none" strike="noStrike" cap="none" normalizeH="0" baseline="0" dirty="0">
                <a:ln>
                  <a:noFill/>
                </a:ln>
                <a:solidFill>
                  <a:schemeClr val="bg1"/>
                </a:solidFill>
                <a:effectLst/>
                <a:latin typeface="Montserrat Medium" panose="00000600000000000000" pitchFamily="2" charset="0"/>
              </a:rPr>
              <a:t>FUNCTIONAL TEAMS AFFECTED</a:t>
            </a:r>
          </a:p>
        </p:txBody>
      </p:sp>
    </p:spTree>
    <p:extLst>
      <p:ext uri="{BB962C8B-B14F-4D97-AF65-F5344CB8AC3E}">
        <p14:creationId xmlns:p14="http://schemas.microsoft.com/office/powerpoint/2010/main" val="3484867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9FB4113-7D9A-4941-0CFC-FA66A208DD6C}"/>
              </a:ext>
            </a:extLst>
          </p:cNvPr>
          <p:cNvSpPr txBox="1"/>
          <p:nvPr/>
        </p:nvSpPr>
        <p:spPr>
          <a:xfrm>
            <a:off x="1113466" y="1727360"/>
            <a:ext cx="20434730" cy="1354217"/>
          </a:xfrm>
          <a:prstGeom prst="rect">
            <a:avLst/>
          </a:prstGeom>
          <a:noFill/>
        </p:spPr>
        <p:txBody>
          <a:bodyPr wrap="square" lIns="0" tIns="0" rIns="0" bIns="0" rtlCol="0">
            <a:spAutoFit/>
          </a:bodyPr>
          <a:lstStyle/>
          <a:p>
            <a:r>
              <a:rPr lang="en-US" altLang="en-US" sz="6000" dirty="0">
                <a:solidFill>
                  <a:schemeClr val="tx2">
                    <a:lumMod val="60000"/>
                    <a:lumOff val="40000"/>
                  </a:schemeClr>
                </a:solidFill>
                <a:latin typeface="Montserrat Black" panose="00000A00000000000000" pitchFamily="2" charset="0"/>
              </a:rPr>
              <a:t>SCENARIO</a:t>
            </a:r>
            <a:r>
              <a:rPr lang="en-US" altLang="en-US" sz="8800" dirty="0">
                <a:solidFill>
                  <a:schemeClr val="tx2">
                    <a:lumMod val="60000"/>
                    <a:lumOff val="40000"/>
                  </a:schemeClr>
                </a:solidFill>
                <a:latin typeface="Montserrat Black" panose="00000A00000000000000" pitchFamily="2" charset="0"/>
              </a:rPr>
              <a:t> </a:t>
            </a:r>
            <a:r>
              <a:rPr lang="en-US" altLang="en-US" sz="6000" dirty="0">
                <a:solidFill>
                  <a:schemeClr val="tx2">
                    <a:lumMod val="60000"/>
                    <a:lumOff val="40000"/>
                  </a:schemeClr>
                </a:solidFill>
                <a:latin typeface="Montserrat Black" panose="00000A00000000000000" pitchFamily="2" charset="0"/>
              </a:rPr>
              <a:t># ___	TEAM ______ NAME ___________</a:t>
            </a:r>
            <a:endParaRPr lang="en-US" sz="5400" b="1" dirty="0">
              <a:solidFill>
                <a:schemeClr val="tx2">
                  <a:lumMod val="60000"/>
                  <a:lumOff val="40000"/>
                </a:schemeClr>
              </a:solidFill>
              <a:latin typeface="Montserrat Black" panose="00000A00000000000000" pitchFamily="2" charset="0"/>
            </a:endParaRPr>
          </a:p>
        </p:txBody>
      </p:sp>
      <p:cxnSp>
        <p:nvCxnSpPr>
          <p:cNvPr id="12" name="Straight Connector 11">
            <a:extLst>
              <a:ext uri="{FF2B5EF4-FFF2-40B4-BE49-F238E27FC236}">
                <a16:creationId xmlns:a16="http://schemas.microsoft.com/office/drawing/2014/main" id="{38B747C7-FF27-2BAC-C704-E286FBEE61D3}"/>
              </a:ext>
            </a:extLst>
          </p:cNvPr>
          <p:cNvCxnSpPr>
            <a:cxnSpLocks/>
          </p:cNvCxnSpPr>
          <p:nvPr/>
        </p:nvCxnSpPr>
        <p:spPr>
          <a:xfrm>
            <a:off x="1113468" y="3204788"/>
            <a:ext cx="4234387" cy="0"/>
          </a:xfrm>
          <a:prstGeom prst="line">
            <a:avLst/>
          </a:prstGeom>
          <a:ln w="571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nvGrpSpPr>
          <p:cNvPr id="3" name="Group 2">
            <a:extLst>
              <a:ext uri="{FF2B5EF4-FFF2-40B4-BE49-F238E27FC236}">
                <a16:creationId xmlns:a16="http://schemas.microsoft.com/office/drawing/2014/main" id="{D1347625-F8FF-C307-59D1-0338302B9230}"/>
              </a:ext>
            </a:extLst>
          </p:cNvPr>
          <p:cNvGrpSpPr/>
          <p:nvPr/>
        </p:nvGrpSpPr>
        <p:grpSpPr>
          <a:xfrm>
            <a:off x="1030341" y="5339121"/>
            <a:ext cx="22089433" cy="6724068"/>
            <a:chOff x="1030341" y="5280127"/>
            <a:chExt cx="22089433" cy="6724068"/>
          </a:xfrm>
        </p:grpSpPr>
        <p:sp>
          <p:nvSpPr>
            <p:cNvPr id="9" name="Rectangle 8">
              <a:extLst>
                <a:ext uri="{FF2B5EF4-FFF2-40B4-BE49-F238E27FC236}">
                  <a16:creationId xmlns:a16="http://schemas.microsoft.com/office/drawing/2014/main" id="{A618F669-AA2B-8958-848A-3481A3D9016E}"/>
                </a:ext>
              </a:extLst>
            </p:cNvPr>
            <p:cNvSpPr/>
            <p:nvPr/>
          </p:nvSpPr>
          <p:spPr>
            <a:xfrm>
              <a:off x="1030341" y="5280127"/>
              <a:ext cx="7308141"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B99940F-DBC8-600F-5EFC-0319BE6F3293}"/>
                </a:ext>
              </a:extLst>
            </p:cNvPr>
            <p:cNvSpPr/>
            <p:nvPr/>
          </p:nvSpPr>
          <p:spPr>
            <a:xfrm>
              <a:off x="8420987" y="5280127"/>
              <a:ext cx="7308141"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F4AF0AC-B24E-5804-4194-D66F1DEA25AC}"/>
                </a:ext>
              </a:extLst>
            </p:cNvPr>
            <p:cNvSpPr/>
            <p:nvPr/>
          </p:nvSpPr>
          <p:spPr>
            <a:xfrm>
              <a:off x="15811633" y="5280127"/>
              <a:ext cx="7308141"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77AA875-68CF-11E3-62C6-2D4F8CAE0746}"/>
                </a:ext>
              </a:extLst>
            </p:cNvPr>
            <p:cNvSpPr/>
            <p:nvPr/>
          </p:nvSpPr>
          <p:spPr>
            <a:xfrm>
              <a:off x="1030341" y="6259440"/>
              <a:ext cx="7308141"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63D8CC1-1A74-BB4A-9D6F-A2498ED145D1}"/>
                </a:ext>
              </a:extLst>
            </p:cNvPr>
            <p:cNvSpPr/>
            <p:nvPr/>
          </p:nvSpPr>
          <p:spPr>
            <a:xfrm>
              <a:off x="8420987" y="6259440"/>
              <a:ext cx="7308141"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BE5C61A8-E8CE-6344-D8CB-35735308DBFD}"/>
                </a:ext>
              </a:extLst>
            </p:cNvPr>
            <p:cNvSpPr/>
            <p:nvPr/>
          </p:nvSpPr>
          <p:spPr>
            <a:xfrm>
              <a:off x="15811633" y="6259440"/>
              <a:ext cx="7308141"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95A08FF2-0751-D3CA-A041-D04D5CDC46B5}"/>
                </a:ext>
              </a:extLst>
            </p:cNvPr>
            <p:cNvSpPr/>
            <p:nvPr/>
          </p:nvSpPr>
          <p:spPr>
            <a:xfrm>
              <a:off x="1030341" y="7238753"/>
              <a:ext cx="7308141"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6D522D5-A9E5-01F7-610F-F1BA790E88AE}"/>
                </a:ext>
              </a:extLst>
            </p:cNvPr>
            <p:cNvSpPr/>
            <p:nvPr/>
          </p:nvSpPr>
          <p:spPr>
            <a:xfrm>
              <a:off x="8420987" y="7238753"/>
              <a:ext cx="7308141"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A44453D2-3EEE-7FB4-042C-49CD2088363B}"/>
                </a:ext>
              </a:extLst>
            </p:cNvPr>
            <p:cNvSpPr/>
            <p:nvPr/>
          </p:nvSpPr>
          <p:spPr>
            <a:xfrm>
              <a:off x="15811633" y="7238753"/>
              <a:ext cx="7308141"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13E0FC61-AC4B-522A-4DBB-7A9C38B9AB7A}"/>
                </a:ext>
              </a:extLst>
            </p:cNvPr>
            <p:cNvSpPr/>
            <p:nvPr/>
          </p:nvSpPr>
          <p:spPr>
            <a:xfrm>
              <a:off x="1030341" y="8218066"/>
              <a:ext cx="7308141"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E9C22170-7498-845F-BFCB-F3511C7B9BF9}"/>
                </a:ext>
              </a:extLst>
            </p:cNvPr>
            <p:cNvSpPr/>
            <p:nvPr/>
          </p:nvSpPr>
          <p:spPr>
            <a:xfrm>
              <a:off x="8420987" y="8218066"/>
              <a:ext cx="7308141"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0896D503-DC1F-1C28-71F8-F6C7ACE3DD4D}"/>
                </a:ext>
              </a:extLst>
            </p:cNvPr>
            <p:cNvSpPr/>
            <p:nvPr/>
          </p:nvSpPr>
          <p:spPr>
            <a:xfrm>
              <a:off x="15811633" y="8218066"/>
              <a:ext cx="7308141"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9CCA67C6-24E8-24D2-BE7F-17F90371EDEB}"/>
                </a:ext>
              </a:extLst>
            </p:cNvPr>
            <p:cNvSpPr/>
            <p:nvPr/>
          </p:nvSpPr>
          <p:spPr>
            <a:xfrm>
              <a:off x="1030341" y="9185747"/>
              <a:ext cx="7308141" cy="839391"/>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24389B17-13B3-633D-B637-AAE155E5596B}"/>
                </a:ext>
              </a:extLst>
            </p:cNvPr>
            <p:cNvSpPr/>
            <p:nvPr/>
          </p:nvSpPr>
          <p:spPr>
            <a:xfrm>
              <a:off x="8420987" y="9185747"/>
              <a:ext cx="7308141" cy="839391"/>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91D21B63-9219-65BC-015F-76076A859FE3}"/>
                </a:ext>
              </a:extLst>
            </p:cNvPr>
            <p:cNvSpPr/>
            <p:nvPr/>
          </p:nvSpPr>
          <p:spPr>
            <a:xfrm>
              <a:off x="15811633" y="9185747"/>
              <a:ext cx="7308141" cy="839391"/>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6D62A14C-0E51-4E81-EBAA-5ABC3198712D}"/>
                </a:ext>
              </a:extLst>
            </p:cNvPr>
            <p:cNvSpPr/>
            <p:nvPr/>
          </p:nvSpPr>
          <p:spPr>
            <a:xfrm>
              <a:off x="1030341" y="10101552"/>
              <a:ext cx="7308141"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BE0A103A-FE19-2A4E-4DA6-29CD697D5096}"/>
                </a:ext>
              </a:extLst>
            </p:cNvPr>
            <p:cNvSpPr/>
            <p:nvPr/>
          </p:nvSpPr>
          <p:spPr>
            <a:xfrm>
              <a:off x="8420987" y="10101552"/>
              <a:ext cx="7308141"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09082EF1-B425-2237-A865-AB21CC6807D5}"/>
                </a:ext>
              </a:extLst>
            </p:cNvPr>
            <p:cNvSpPr/>
            <p:nvPr/>
          </p:nvSpPr>
          <p:spPr>
            <a:xfrm>
              <a:off x="15811633" y="10101552"/>
              <a:ext cx="7308141" cy="923330"/>
            </a:xfrm>
            <a:prstGeom prst="rect">
              <a:avLst/>
            </a:prstGeom>
            <a:solidFill>
              <a:srgbClr val="4081D0"/>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3DEDE1AF-77BD-4899-0E2A-35FF1A5078D0}"/>
                </a:ext>
              </a:extLst>
            </p:cNvPr>
            <p:cNvSpPr/>
            <p:nvPr/>
          </p:nvSpPr>
          <p:spPr>
            <a:xfrm>
              <a:off x="1030341" y="11080865"/>
              <a:ext cx="7308141"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0B4F1EBC-614E-7B42-3B33-DB981075A957}"/>
                </a:ext>
              </a:extLst>
            </p:cNvPr>
            <p:cNvSpPr/>
            <p:nvPr/>
          </p:nvSpPr>
          <p:spPr>
            <a:xfrm>
              <a:off x="8420987" y="11080865"/>
              <a:ext cx="7308141"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97FC1E3F-7CCD-4156-5F8D-71685F9A2B3C}"/>
                </a:ext>
              </a:extLst>
            </p:cNvPr>
            <p:cNvSpPr/>
            <p:nvPr/>
          </p:nvSpPr>
          <p:spPr>
            <a:xfrm>
              <a:off x="15811633" y="11080865"/>
              <a:ext cx="7308141" cy="923330"/>
            </a:xfrm>
            <a:prstGeom prst="rect">
              <a:avLst/>
            </a:prstGeom>
            <a:solidFill>
              <a:srgbClr val="204D84"/>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grpSp>
      <p:sp>
        <p:nvSpPr>
          <p:cNvPr id="32" name="Rectangle 31">
            <a:extLst>
              <a:ext uri="{FF2B5EF4-FFF2-40B4-BE49-F238E27FC236}">
                <a16:creationId xmlns:a16="http://schemas.microsoft.com/office/drawing/2014/main" id="{13A5385A-6BD0-8519-6C82-A4ED556CE623}"/>
              </a:ext>
            </a:extLst>
          </p:cNvPr>
          <p:cNvSpPr/>
          <p:nvPr/>
        </p:nvSpPr>
        <p:spPr>
          <a:xfrm>
            <a:off x="1030341" y="4185621"/>
            <a:ext cx="7308141" cy="109450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3" name="Rectangle 32">
            <a:extLst>
              <a:ext uri="{FF2B5EF4-FFF2-40B4-BE49-F238E27FC236}">
                <a16:creationId xmlns:a16="http://schemas.microsoft.com/office/drawing/2014/main" id="{98EBF7FA-798E-7CC1-23E4-5462FD39F493}"/>
              </a:ext>
            </a:extLst>
          </p:cNvPr>
          <p:cNvSpPr/>
          <p:nvPr/>
        </p:nvSpPr>
        <p:spPr>
          <a:xfrm>
            <a:off x="8420986" y="4185621"/>
            <a:ext cx="7308141" cy="109450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4" name="Rectangle 33">
            <a:extLst>
              <a:ext uri="{FF2B5EF4-FFF2-40B4-BE49-F238E27FC236}">
                <a16:creationId xmlns:a16="http://schemas.microsoft.com/office/drawing/2014/main" id="{1C3E5473-4FFA-0BBD-AC22-7BFF6E975AE8}"/>
              </a:ext>
            </a:extLst>
          </p:cNvPr>
          <p:cNvSpPr/>
          <p:nvPr/>
        </p:nvSpPr>
        <p:spPr>
          <a:xfrm>
            <a:off x="15811630" y="4185621"/>
            <a:ext cx="7308141" cy="109450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54" name="TextBox 53">
            <a:extLst>
              <a:ext uri="{FF2B5EF4-FFF2-40B4-BE49-F238E27FC236}">
                <a16:creationId xmlns:a16="http://schemas.microsoft.com/office/drawing/2014/main" id="{4ECE4086-1B2B-0A39-87D9-78D3409AA8AE}"/>
              </a:ext>
            </a:extLst>
          </p:cNvPr>
          <p:cNvSpPr txBox="1"/>
          <p:nvPr/>
        </p:nvSpPr>
        <p:spPr>
          <a:xfrm>
            <a:off x="3821009" y="4486461"/>
            <a:ext cx="1726804" cy="523220"/>
          </a:xfrm>
          <a:prstGeom prst="rect">
            <a:avLst/>
          </a:prstGeom>
          <a:noFill/>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800" b="1" i="0" u="none" strike="noStrike" cap="none" normalizeH="0" baseline="0" dirty="0">
                <a:ln>
                  <a:noFill/>
                </a:ln>
                <a:solidFill>
                  <a:schemeClr val="bg1"/>
                </a:solidFill>
                <a:effectLst/>
                <a:latin typeface="Montserrat Medium" panose="00000600000000000000" pitchFamily="2" charset="0"/>
              </a:rPr>
              <a:t>GAPS</a:t>
            </a:r>
          </a:p>
        </p:txBody>
      </p:sp>
      <p:sp>
        <p:nvSpPr>
          <p:cNvPr id="61" name="TextBox 60">
            <a:extLst>
              <a:ext uri="{FF2B5EF4-FFF2-40B4-BE49-F238E27FC236}">
                <a16:creationId xmlns:a16="http://schemas.microsoft.com/office/drawing/2014/main" id="{27A614D5-74B1-8D16-F01F-7C4C27F60C53}"/>
              </a:ext>
            </a:extLst>
          </p:cNvPr>
          <p:cNvSpPr txBox="1"/>
          <p:nvPr/>
        </p:nvSpPr>
        <p:spPr>
          <a:xfrm>
            <a:off x="10483169" y="4517473"/>
            <a:ext cx="3183774" cy="523220"/>
          </a:xfrm>
          <a:prstGeom prst="rect">
            <a:avLst/>
          </a:prstGeom>
          <a:noFill/>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800" b="1" i="0" u="none" strike="noStrike" cap="none" normalizeH="0" baseline="0" dirty="0">
                <a:ln>
                  <a:noFill/>
                </a:ln>
                <a:solidFill>
                  <a:schemeClr val="bg1"/>
                </a:solidFill>
                <a:effectLst/>
                <a:latin typeface="Montserrat Medium" panose="00000600000000000000" pitchFamily="2" charset="0"/>
              </a:rPr>
              <a:t>CHALLENGES</a:t>
            </a:r>
          </a:p>
        </p:txBody>
      </p:sp>
      <p:sp>
        <p:nvSpPr>
          <p:cNvPr id="6" name="TextBox 5">
            <a:extLst>
              <a:ext uri="{FF2B5EF4-FFF2-40B4-BE49-F238E27FC236}">
                <a16:creationId xmlns:a16="http://schemas.microsoft.com/office/drawing/2014/main" id="{1047B623-5CB1-97AC-51FA-729B3E14CB2A}"/>
              </a:ext>
            </a:extLst>
          </p:cNvPr>
          <p:cNvSpPr txBox="1"/>
          <p:nvPr/>
        </p:nvSpPr>
        <p:spPr>
          <a:xfrm>
            <a:off x="17560183" y="4486461"/>
            <a:ext cx="3811033" cy="523220"/>
          </a:xfrm>
          <a:prstGeom prst="rect">
            <a:avLst/>
          </a:prstGeom>
          <a:noFill/>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800" b="1" i="0" u="none" strike="noStrike" cap="none" normalizeH="0" baseline="0" dirty="0">
                <a:ln>
                  <a:noFill/>
                </a:ln>
                <a:solidFill>
                  <a:schemeClr val="bg1"/>
                </a:solidFill>
                <a:effectLst/>
                <a:latin typeface="Montserrat Medium" panose="00000600000000000000" pitchFamily="2" charset="0"/>
              </a:rPr>
              <a:t>CLARIFICATIONS</a:t>
            </a:r>
          </a:p>
        </p:txBody>
      </p:sp>
      <p:sp>
        <p:nvSpPr>
          <p:cNvPr id="5" name="Slide Number Placeholder 2">
            <a:extLst>
              <a:ext uri="{FF2B5EF4-FFF2-40B4-BE49-F238E27FC236}">
                <a16:creationId xmlns:a16="http://schemas.microsoft.com/office/drawing/2014/main" id="{2D49DB0B-5837-0797-EE81-F5C5D3C13EC1}"/>
              </a:ext>
            </a:extLst>
          </p:cNvPr>
          <p:cNvSpPr txBox="1">
            <a:spLocks/>
          </p:cNvSpPr>
          <p:nvPr/>
        </p:nvSpPr>
        <p:spPr bwMode="auto">
          <a:xfrm>
            <a:off x="21548196" y="13054127"/>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1pPr>
            <a:lvl2pPr marL="742950" indent="-28575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2pPr>
            <a:lvl3pPr marL="11430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3pPr>
            <a:lvl4pPr marL="16002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4pPr>
            <a:lvl5pPr marL="20574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5pPr>
            <a:lvl6pPr marL="25146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6pPr>
            <a:lvl7pPr marL="29718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7pPr>
            <a:lvl8pPr marL="34290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8pPr>
            <a:lvl9pPr marL="38862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9pPr>
          </a:lstStyle>
          <a:p>
            <a:pPr>
              <a:spcBef>
                <a:spcPct val="0"/>
              </a:spcBef>
              <a:spcAft>
                <a:spcPct val="0"/>
              </a:spcAft>
              <a:buClrTx/>
              <a:buFontTx/>
              <a:buNone/>
            </a:pPr>
            <a:fld id="{FA0C463E-6A4D-F042-9807-764166508018}" type="slidenum">
              <a:rPr lang="en-US" altLang="en-US" sz="1800" smtClean="0">
                <a:latin typeface="Montserrat Medium" panose="00000600000000000000" pitchFamily="2" charset="0"/>
              </a:rPr>
              <a:pPr>
                <a:spcBef>
                  <a:spcPct val="0"/>
                </a:spcBef>
                <a:spcAft>
                  <a:spcPct val="0"/>
                </a:spcAft>
                <a:buClrTx/>
                <a:buFontTx/>
                <a:buNone/>
              </a:pPr>
              <a:t>16</a:t>
            </a:fld>
            <a:endParaRPr lang="en-US" altLang="en-US" sz="1800" dirty="0">
              <a:latin typeface="Montserrat Medium" panose="00000600000000000000" pitchFamily="2" charset="0"/>
            </a:endParaRPr>
          </a:p>
        </p:txBody>
      </p:sp>
    </p:spTree>
    <p:extLst>
      <p:ext uri="{BB962C8B-B14F-4D97-AF65-F5344CB8AC3E}">
        <p14:creationId xmlns:p14="http://schemas.microsoft.com/office/powerpoint/2010/main" val="2532552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8" name="Google Shape;568;p26"/>
          <p:cNvSpPr txBox="1">
            <a:spLocks noGrp="1"/>
          </p:cNvSpPr>
          <p:nvPr>
            <p:ph type="sldNum" idx="12"/>
          </p:nvPr>
        </p:nvSpPr>
        <p:spPr>
          <a:xfrm>
            <a:off x="10443809" y="7708994"/>
            <a:ext cx="3326958" cy="442824"/>
          </a:xfrm>
          <a:prstGeom prst="rect">
            <a:avLst/>
          </a:prstGeom>
          <a:noFill/>
          <a:ln>
            <a:noFill/>
          </a:ln>
        </p:spPr>
        <p:txBody>
          <a:bodyPr spcFirstLastPara="1" vert="horz" wrap="square" lIns="110880" tIns="55426" rIns="110880" bIns="55426"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456"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1456"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1456"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1456"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1456"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1456"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1456"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1456"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1456" b="0" i="0" u="none" strike="noStrike" cap="none">
                <a:solidFill>
                  <a:srgbClr val="888888"/>
                </a:solidFill>
                <a:latin typeface="Calibri"/>
                <a:ea typeface="Calibri"/>
                <a:cs typeface="Calibri"/>
                <a:sym typeface="Calibri"/>
              </a:defRPr>
            </a:lvl9pPr>
          </a:lstStyle>
          <a:p>
            <a:pPr algn="r" rtl="0"/>
            <a:fld id="{00000000-1234-1234-1234-123412341234}" type="slidenum">
              <a:rPr lang="en-US" smtClean="0"/>
              <a:pPr algn="r" rtl="0"/>
              <a:t>17</a:t>
            </a:fld>
            <a:endParaRPr sz="3200" b="1" dirty="0">
              <a:solidFill>
                <a:srgbClr val="A00606"/>
              </a:solidFill>
              <a:latin typeface="Poppins"/>
              <a:ea typeface="Poppins"/>
              <a:cs typeface="Poppins"/>
              <a:sym typeface="Poppins"/>
            </a:endParaRPr>
          </a:p>
        </p:txBody>
      </p:sp>
      <p:sp>
        <p:nvSpPr>
          <p:cNvPr id="4" name="Google Shape;188;p7">
            <a:extLst>
              <a:ext uri="{FF2B5EF4-FFF2-40B4-BE49-F238E27FC236}">
                <a16:creationId xmlns:a16="http://schemas.microsoft.com/office/drawing/2014/main" id="{091C4F9A-85A3-A716-E1C1-12774B62BC4A}"/>
              </a:ext>
            </a:extLst>
          </p:cNvPr>
          <p:cNvSpPr/>
          <p:nvPr/>
        </p:nvSpPr>
        <p:spPr>
          <a:xfrm>
            <a:off x="6966019" y="4614927"/>
            <a:ext cx="9364576" cy="981550"/>
          </a:xfrm>
          <a:prstGeom prst="rect">
            <a:avLst/>
          </a:prstGeom>
          <a:noFill/>
          <a:ln>
            <a:noFill/>
          </a:ln>
        </p:spPr>
        <p:txBody>
          <a:bodyPr spcFirstLastPara="1" wrap="square" lIns="182838" tIns="91394" rIns="182838" bIns="91394" anchor="ctr" anchorCtr="0">
            <a:noAutofit/>
          </a:bodyPr>
          <a:lstStyle/>
          <a:p>
            <a:pPr algn="ctr" rtl="0"/>
            <a:r>
              <a:rPr lang="en-US" sz="8000" b="1" dirty="0">
                <a:latin typeface="Century Gothic"/>
                <a:ea typeface="Century Gothic"/>
                <a:cs typeface="Century Gothic"/>
                <a:sym typeface="Century Gothic"/>
              </a:rPr>
              <a:t>contact us</a:t>
            </a:r>
            <a:endParaRPr sz="8000" b="1" dirty="0">
              <a:latin typeface="Century Gothic"/>
              <a:ea typeface="Century Gothic"/>
              <a:cs typeface="Century Gothic"/>
              <a:sym typeface="Century Gothic"/>
            </a:endParaRPr>
          </a:p>
        </p:txBody>
      </p:sp>
      <p:sp>
        <p:nvSpPr>
          <p:cNvPr id="12" name="Rectangle 11">
            <a:extLst>
              <a:ext uri="{FF2B5EF4-FFF2-40B4-BE49-F238E27FC236}">
                <a16:creationId xmlns:a16="http://schemas.microsoft.com/office/drawing/2014/main" id="{4D5A73E6-06C7-BE27-C75B-9A53D07CAD78}"/>
              </a:ext>
            </a:extLst>
          </p:cNvPr>
          <p:cNvSpPr/>
          <p:nvPr/>
        </p:nvSpPr>
        <p:spPr>
          <a:xfrm>
            <a:off x="5369186" y="8528472"/>
            <a:ext cx="6142968" cy="9815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400" dirty="0">
                <a:solidFill>
                  <a:schemeClr val="tx1"/>
                </a:solidFill>
                <a:latin typeface="Century Gothic" panose="020B0502020202020204" pitchFamily="34" charset="0"/>
              </a:rPr>
              <a:t>   email</a:t>
            </a:r>
          </a:p>
          <a:p>
            <a:pPr algn="ctr"/>
            <a:r>
              <a:rPr lang="en-GB" sz="2400" b="1" dirty="0">
                <a:solidFill>
                  <a:schemeClr val="accent3"/>
                </a:solidFill>
                <a:latin typeface="Century Gothic" panose="020B0502020202020204" pitchFamily="34" charset="0"/>
              </a:rPr>
              <a:t> </a:t>
            </a:r>
            <a:r>
              <a:rPr lang="en-GB" sz="2800" dirty="0">
                <a:solidFill>
                  <a:schemeClr val="tx1"/>
                </a:solidFill>
                <a:latin typeface="Century Gothic" panose="020B0502020202020204" pitchFamily="34" charset="0"/>
              </a:rPr>
              <a:t>inquiries@MandAPlaybook.com</a:t>
            </a:r>
          </a:p>
        </p:txBody>
      </p:sp>
      <p:sp>
        <p:nvSpPr>
          <p:cNvPr id="13" name="Rectangle 12">
            <a:extLst>
              <a:ext uri="{FF2B5EF4-FFF2-40B4-BE49-F238E27FC236}">
                <a16:creationId xmlns:a16="http://schemas.microsoft.com/office/drawing/2014/main" id="{761B6280-CA6B-BCAA-BEA2-2736751F8DE3}"/>
              </a:ext>
            </a:extLst>
          </p:cNvPr>
          <p:cNvSpPr/>
          <p:nvPr/>
        </p:nvSpPr>
        <p:spPr>
          <a:xfrm>
            <a:off x="11347373" y="8499450"/>
            <a:ext cx="6633094" cy="9815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400" dirty="0">
                <a:solidFill>
                  <a:schemeClr val="tx1"/>
                </a:solidFill>
                <a:latin typeface="Century Gothic" panose="020B0502020202020204" pitchFamily="34" charset="0"/>
              </a:rPr>
              <a:t>website</a:t>
            </a:r>
          </a:p>
          <a:p>
            <a:pPr algn="ctr"/>
            <a:r>
              <a:rPr lang="en-GB" sz="2400" b="1" dirty="0">
                <a:solidFill>
                  <a:schemeClr val="accent3"/>
                </a:solidFill>
                <a:latin typeface="Century Gothic" panose="020B0502020202020204" pitchFamily="34" charset="0"/>
              </a:rPr>
              <a:t>  </a:t>
            </a:r>
            <a:r>
              <a:rPr lang="en-GB" sz="2800" dirty="0">
                <a:solidFill>
                  <a:schemeClr val="tx1"/>
                </a:solidFill>
                <a:latin typeface="Century Gothic" panose="020B0502020202020204" pitchFamily="34" charset="0"/>
              </a:rPr>
              <a:t>MandAPlaybook.com/consulting</a:t>
            </a:r>
          </a:p>
        </p:txBody>
      </p:sp>
      <p:sp>
        <p:nvSpPr>
          <p:cNvPr id="15" name="Google Shape;172;p9">
            <a:extLst>
              <a:ext uri="{FF2B5EF4-FFF2-40B4-BE49-F238E27FC236}">
                <a16:creationId xmlns:a16="http://schemas.microsoft.com/office/drawing/2014/main" id="{6087880C-FC45-8510-2046-66F1D414C7D9}"/>
              </a:ext>
            </a:extLst>
          </p:cNvPr>
          <p:cNvSpPr/>
          <p:nvPr/>
        </p:nvSpPr>
        <p:spPr>
          <a:xfrm>
            <a:off x="13847359" y="6843962"/>
            <a:ext cx="1619546" cy="1343106"/>
          </a:xfrm>
          <a:prstGeom prst="ellipse">
            <a:avLst/>
          </a:prstGeom>
          <a:solidFill>
            <a:srgbClr val="4081D0"/>
          </a:solidFill>
          <a:ln>
            <a:noFill/>
          </a:ln>
        </p:spPr>
        <p:txBody>
          <a:bodyPr spcFirstLastPara="1" wrap="square" lIns="219392" tIns="109664" rIns="219392" bIns="109664" anchor="ctr" anchorCtr="0">
            <a:noAutofit/>
          </a:bodyPr>
          <a:lstStyle/>
          <a:p>
            <a:pPr algn="ctr"/>
            <a:endParaRPr sz="4320" b="1" dirty="0">
              <a:solidFill>
                <a:schemeClr val="accent4"/>
              </a:solidFill>
              <a:latin typeface="Century Gothic"/>
              <a:ea typeface="Century Gothic"/>
              <a:cs typeface="Century Gothic"/>
              <a:sym typeface="Century Gothic"/>
            </a:endParaRPr>
          </a:p>
        </p:txBody>
      </p:sp>
      <p:sp>
        <p:nvSpPr>
          <p:cNvPr id="16" name="Google Shape;172;p9">
            <a:extLst>
              <a:ext uri="{FF2B5EF4-FFF2-40B4-BE49-F238E27FC236}">
                <a16:creationId xmlns:a16="http://schemas.microsoft.com/office/drawing/2014/main" id="{88769F2C-F73C-6BE5-0128-9BA0F3F84B01}"/>
              </a:ext>
            </a:extLst>
          </p:cNvPr>
          <p:cNvSpPr/>
          <p:nvPr/>
        </p:nvSpPr>
        <p:spPr>
          <a:xfrm>
            <a:off x="7752159" y="6872988"/>
            <a:ext cx="1619546" cy="1343106"/>
          </a:xfrm>
          <a:prstGeom prst="ellipse">
            <a:avLst/>
          </a:prstGeom>
          <a:solidFill>
            <a:srgbClr val="4081D0"/>
          </a:solidFill>
          <a:ln>
            <a:noFill/>
          </a:ln>
        </p:spPr>
        <p:txBody>
          <a:bodyPr spcFirstLastPara="1" wrap="square" lIns="219392" tIns="109664" rIns="219392" bIns="109664" anchor="ctr" anchorCtr="0">
            <a:noAutofit/>
          </a:bodyPr>
          <a:lstStyle/>
          <a:p>
            <a:pPr algn="ctr"/>
            <a:endParaRPr sz="4320" b="1" dirty="0">
              <a:solidFill>
                <a:schemeClr val="accent4"/>
              </a:solidFill>
              <a:latin typeface="Century Gothic"/>
              <a:ea typeface="Century Gothic"/>
              <a:cs typeface="Century Gothic"/>
              <a:sym typeface="Century Gothic"/>
            </a:endParaRPr>
          </a:p>
        </p:txBody>
      </p:sp>
      <p:pic>
        <p:nvPicPr>
          <p:cNvPr id="17" name="Google Shape;167;p9" descr="Envelope outline">
            <a:extLst>
              <a:ext uri="{FF2B5EF4-FFF2-40B4-BE49-F238E27FC236}">
                <a16:creationId xmlns:a16="http://schemas.microsoft.com/office/drawing/2014/main" id="{032D24FD-26AE-8114-AC78-5568622A7FC5}"/>
              </a:ext>
            </a:extLst>
          </p:cNvPr>
          <p:cNvPicPr preferRelativeResize="0"/>
          <p:nvPr/>
        </p:nvPicPr>
        <p:blipFill rotWithShape="1">
          <a:blip r:embed="rId3">
            <a:alphaModFix/>
          </a:blip>
          <a:srcRect/>
          <a:stretch/>
        </p:blipFill>
        <p:spPr>
          <a:xfrm>
            <a:off x="8091589" y="7107187"/>
            <a:ext cx="939690" cy="957376"/>
          </a:xfrm>
          <a:prstGeom prst="rect">
            <a:avLst/>
          </a:prstGeom>
          <a:solidFill>
            <a:srgbClr val="4081D0"/>
          </a:solidFill>
          <a:ln>
            <a:noFill/>
          </a:ln>
        </p:spPr>
      </p:pic>
      <p:pic>
        <p:nvPicPr>
          <p:cNvPr id="18" name="Google Shape;169;p9" descr="@ outline">
            <a:extLst>
              <a:ext uri="{FF2B5EF4-FFF2-40B4-BE49-F238E27FC236}">
                <a16:creationId xmlns:a16="http://schemas.microsoft.com/office/drawing/2014/main" id="{A4AE5D68-C69C-0698-39CD-1248D3A87748}"/>
              </a:ext>
            </a:extLst>
          </p:cNvPr>
          <p:cNvPicPr preferRelativeResize="0"/>
          <p:nvPr/>
        </p:nvPicPr>
        <p:blipFill rotWithShape="1">
          <a:blip r:embed="rId4">
            <a:alphaModFix/>
          </a:blip>
          <a:srcRect/>
          <a:stretch/>
        </p:blipFill>
        <p:spPr>
          <a:xfrm>
            <a:off x="14113248" y="7005025"/>
            <a:ext cx="1020980" cy="1071152"/>
          </a:xfrm>
          <a:prstGeom prst="rect">
            <a:avLst/>
          </a:prstGeom>
          <a:solidFill>
            <a:srgbClr val="4081D0"/>
          </a:solidFill>
          <a:ln>
            <a:noFill/>
          </a:ln>
        </p:spPr>
      </p:pic>
      <p:pic>
        <p:nvPicPr>
          <p:cNvPr id="20" name="Picture 19" descr="A logo with black text&#10;&#10;Description automatically generated">
            <a:extLst>
              <a:ext uri="{FF2B5EF4-FFF2-40B4-BE49-F238E27FC236}">
                <a16:creationId xmlns:a16="http://schemas.microsoft.com/office/drawing/2014/main" id="{555201E0-6D0C-7AA0-F218-CBBE422D1058}"/>
              </a:ext>
            </a:extLst>
          </p:cNvPr>
          <p:cNvPicPr>
            <a:picLocks noChangeAspect="1"/>
          </p:cNvPicPr>
          <p:nvPr/>
        </p:nvPicPr>
        <p:blipFill>
          <a:blip r:embed="rId5"/>
          <a:stretch>
            <a:fillRect/>
          </a:stretch>
        </p:blipFill>
        <p:spPr>
          <a:xfrm>
            <a:off x="6755982" y="596999"/>
            <a:ext cx="9708242" cy="3435650"/>
          </a:xfrm>
          <a:prstGeom prst="rect">
            <a:avLst/>
          </a:prstGeom>
        </p:spPr>
      </p:pic>
      <p:sp>
        <p:nvSpPr>
          <p:cNvPr id="2" name="TextBox 1">
            <a:extLst>
              <a:ext uri="{FF2B5EF4-FFF2-40B4-BE49-F238E27FC236}">
                <a16:creationId xmlns:a16="http://schemas.microsoft.com/office/drawing/2014/main" id="{52DF6233-0DC2-0353-4E22-4E9BE96A5955}"/>
              </a:ext>
            </a:extLst>
          </p:cNvPr>
          <p:cNvSpPr txBox="1"/>
          <p:nvPr/>
        </p:nvSpPr>
        <p:spPr>
          <a:xfrm>
            <a:off x="23261784" y="13023649"/>
            <a:ext cx="789708" cy="461665"/>
          </a:xfrm>
          <a:prstGeom prst="rect">
            <a:avLst/>
          </a:prstGeom>
          <a:noFill/>
        </p:spPr>
        <p:txBody>
          <a:bodyPr wrap="square" rtlCol="0">
            <a:spAutoFit/>
          </a:bodyPr>
          <a:lstStyle/>
          <a:p>
            <a:r>
              <a:rPr lang="en-US" sz="2400" dirty="0">
                <a:solidFill>
                  <a:srgbClr val="001783"/>
                </a:solidFill>
                <a:latin typeface="Montserrat" panose="00000500000000000000" pitchFamily="2" charset="0"/>
              </a:rPr>
              <a:t>11</a:t>
            </a:r>
            <a:endParaRPr lang="en-US" altLang="zh-CN" sz="2400" dirty="0">
              <a:solidFill>
                <a:srgbClr val="001783"/>
              </a:solidFill>
              <a:latin typeface="Montserrat" panose="00000500000000000000" pitchFamily="2" charset="0"/>
              <a:ea typeface="Times New Roman"/>
              <a:cs typeface="Poppins" panose="02000000000000000000" pitchFamily="2" charset="0"/>
            </a:endParaRPr>
          </a:p>
        </p:txBody>
      </p:sp>
      <p:sp>
        <p:nvSpPr>
          <p:cNvPr id="3" name="Rectangle 2">
            <a:extLst>
              <a:ext uri="{FF2B5EF4-FFF2-40B4-BE49-F238E27FC236}">
                <a16:creationId xmlns:a16="http://schemas.microsoft.com/office/drawing/2014/main" id="{CBE8D8B3-A527-D674-7929-280FC58C6B41}"/>
              </a:ext>
            </a:extLst>
          </p:cNvPr>
          <p:cNvSpPr/>
          <p:nvPr/>
        </p:nvSpPr>
        <p:spPr>
          <a:xfrm flipH="1" flipV="1">
            <a:off x="0" y="12055400"/>
            <a:ext cx="24384000" cy="1660600"/>
          </a:xfrm>
          <a:prstGeom prst="rect">
            <a:avLst/>
          </a:prstGeom>
          <a:solidFill>
            <a:srgbClr val="4081D0"/>
          </a:solidFill>
          <a:ln>
            <a:solidFill>
              <a:srgbClr val="4081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b="1" dirty="0">
              <a:solidFill>
                <a:schemeClr val="bg1"/>
              </a:solidFill>
              <a:latin typeface="Century Gothic" panose="020B0502020202020204" pitchFamily="34" charset="0"/>
            </a:endParaRPr>
          </a:p>
        </p:txBody>
      </p:sp>
      <p:sp>
        <p:nvSpPr>
          <p:cNvPr id="6" name="Slide Number Placeholder 1">
            <a:extLst>
              <a:ext uri="{FF2B5EF4-FFF2-40B4-BE49-F238E27FC236}">
                <a16:creationId xmlns:a16="http://schemas.microsoft.com/office/drawing/2014/main" id="{C6310505-ADA9-393C-1F41-C4B92FC46DD2}"/>
              </a:ext>
            </a:extLst>
          </p:cNvPr>
          <p:cNvSpPr txBox="1">
            <a:spLocks/>
          </p:cNvSpPr>
          <p:nvPr/>
        </p:nvSpPr>
        <p:spPr>
          <a:xfrm>
            <a:off x="17221200" y="12923937"/>
            <a:ext cx="5486400" cy="307777"/>
          </a:xfrm>
          <a:prstGeom prst="rect">
            <a:avLst/>
          </a:prstGeom>
        </p:spPr>
        <p:txBody>
          <a:bodyPr vert="horz" lIns="0" tIns="0" rIns="0" bIns="0" rtlCol="0" anchor="ctr">
            <a:spAutoFit/>
          </a:bodyPr>
          <a:lstStyle>
            <a:defPPr>
              <a:defRPr lang="en-US"/>
            </a:defPPr>
            <a:lvl1pPr marL="0" algn="r" defTabSz="914400" rtl="0" eaLnBrk="1" latinLnBrk="0" hangingPunct="1">
              <a:defRPr sz="1000" b="0" i="0" kern="1200" spc="0">
                <a:solidFill>
                  <a:schemeClr val="bg1">
                    <a:lumMod val="65000"/>
                  </a:schemeClr>
                </a:solidFill>
                <a:latin typeface="Garamond" panose="02020404030301010803" pitchFamily="18"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F82BEDF-68CB-494D-95C2-E15CBC927B52}" type="slidenum">
              <a:rPr lang="en-US" sz="2000"/>
              <a:pPr/>
              <a:t>17</a:t>
            </a:fld>
            <a:endParaRPr lang="en-US" sz="2000" dirty="0"/>
          </a:p>
        </p:txBody>
      </p:sp>
      <p:sp>
        <p:nvSpPr>
          <p:cNvPr id="7" name="Slide Number Placeholder 2">
            <a:extLst>
              <a:ext uri="{FF2B5EF4-FFF2-40B4-BE49-F238E27FC236}">
                <a16:creationId xmlns:a16="http://schemas.microsoft.com/office/drawing/2014/main" id="{BC74D4EC-A925-B08F-E6ED-990F6F87C19E}"/>
              </a:ext>
            </a:extLst>
          </p:cNvPr>
          <p:cNvSpPr txBox="1">
            <a:spLocks/>
          </p:cNvSpPr>
          <p:nvPr/>
        </p:nvSpPr>
        <p:spPr bwMode="auto">
          <a:xfrm>
            <a:off x="21548196" y="13054127"/>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1pPr>
            <a:lvl2pPr marL="742950" indent="-28575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2pPr>
            <a:lvl3pPr marL="11430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3pPr>
            <a:lvl4pPr marL="16002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4pPr>
            <a:lvl5pPr marL="20574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5pPr>
            <a:lvl6pPr marL="25146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6pPr>
            <a:lvl7pPr marL="29718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7pPr>
            <a:lvl8pPr marL="34290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8pPr>
            <a:lvl9pPr marL="38862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9pPr>
          </a:lstStyle>
          <a:p>
            <a:pPr>
              <a:spcBef>
                <a:spcPct val="0"/>
              </a:spcBef>
              <a:spcAft>
                <a:spcPct val="0"/>
              </a:spcAft>
              <a:buClrTx/>
              <a:buFontTx/>
              <a:buNone/>
            </a:pPr>
            <a:fld id="{FA0C463E-6A4D-F042-9807-764166508018}" type="slidenum">
              <a:rPr lang="en-US" altLang="en-US" sz="1800" smtClean="0">
                <a:solidFill>
                  <a:schemeClr val="bg1"/>
                </a:solidFill>
                <a:latin typeface="Montserrat Medium" panose="00000600000000000000" pitchFamily="2" charset="0"/>
              </a:rPr>
              <a:pPr>
                <a:spcBef>
                  <a:spcPct val="0"/>
                </a:spcBef>
                <a:spcAft>
                  <a:spcPct val="0"/>
                </a:spcAft>
                <a:buClrTx/>
                <a:buFontTx/>
                <a:buNone/>
              </a:pPr>
              <a:t>17</a:t>
            </a:fld>
            <a:endParaRPr lang="en-US" altLang="en-US" sz="1800" dirty="0">
              <a:solidFill>
                <a:schemeClr val="bg1"/>
              </a:solidFill>
              <a:latin typeface="Montserrat Medium" panose="00000600000000000000" pitchFamily="2" charset="0"/>
            </a:endParaRPr>
          </a:p>
        </p:txBody>
      </p:sp>
    </p:spTree>
    <p:extLst>
      <p:ext uri="{BB962C8B-B14F-4D97-AF65-F5344CB8AC3E}">
        <p14:creationId xmlns:p14="http://schemas.microsoft.com/office/powerpoint/2010/main" val="2439561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a:extLst>
              <a:ext uri="{FF2B5EF4-FFF2-40B4-BE49-F238E27FC236}">
                <a16:creationId xmlns:a16="http://schemas.microsoft.com/office/drawing/2014/main" id="{A64424E7-4682-AB39-5422-D9F8454B5F52}"/>
              </a:ext>
            </a:extLst>
          </p:cNvPr>
          <p:cNvGraphicFramePr>
            <a:graphicFrameLocks noChangeAspect="1"/>
          </p:cNvGraphicFramePr>
          <p:nvPr>
            <p:extLst>
              <p:ext uri="{D42A27DB-BD31-4B8C-83A1-F6EECF244321}">
                <p14:modId xmlns:p14="http://schemas.microsoft.com/office/powerpoint/2010/main" val="916902299"/>
              </p:ext>
            </p:extLst>
          </p:nvPr>
        </p:nvGraphicFramePr>
        <p:xfrm>
          <a:off x="3175" y="0"/>
          <a:ext cx="24380825" cy="13714413"/>
        </p:xfrm>
        <a:graphic>
          <a:graphicData uri="http://schemas.openxmlformats.org/presentationml/2006/ole">
            <mc:AlternateContent xmlns:mc="http://schemas.openxmlformats.org/markup-compatibility/2006">
              <mc:Choice xmlns:v="urn:schemas-microsoft-com:vml" Requires="v">
                <p:oleObj r:id="rId2" imgW="24380640" imgH="13714200" progId="">
                  <p:embed/>
                </p:oleObj>
              </mc:Choice>
              <mc:Fallback>
                <p:oleObj r:id="rId2" imgW="24380640" imgH="13714200" progId="">
                  <p:embed/>
                  <p:pic>
                    <p:nvPicPr>
                      <p:cNvPr id="0" name=""/>
                      <p:cNvPicPr/>
                      <p:nvPr/>
                    </p:nvPicPr>
                    <p:blipFill>
                      <a:blip r:embed="rId3"/>
                      <a:stretch>
                        <a:fillRect/>
                      </a:stretch>
                    </p:blipFill>
                    <p:spPr>
                      <a:xfrm>
                        <a:off x="3175" y="0"/>
                        <a:ext cx="24380825" cy="13714413"/>
                      </a:xfrm>
                      <a:prstGeom prst="rect">
                        <a:avLst/>
                      </a:prstGeom>
                    </p:spPr>
                  </p:pic>
                </p:oleObj>
              </mc:Fallback>
            </mc:AlternateContent>
          </a:graphicData>
        </a:graphic>
      </p:graphicFrame>
      <p:grpSp>
        <p:nvGrpSpPr>
          <p:cNvPr id="3" name="Group 2">
            <a:extLst>
              <a:ext uri="{FF2B5EF4-FFF2-40B4-BE49-F238E27FC236}">
                <a16:creationId xmlns:a16="http://schemas.microsoft.com/office/drawing/2014/main" id="{2B87987A-BC8C-BA16-6C1C-7500AAEEF385}"/>
              </a:ext>
            </a:extLst>
          </p:cNvPr>
          <p:cNvGrpSpPr/>
          <p:nvPr/>
        </p:nvGrpSpPr>
        <p:grpSpPr>
          <a:xfrm>
            <a:off x="1113467" y="2591870"/>
            <a:ext cx="13433805" cy="8530671"/>
            <a:chOff x="1113467" y="2251006"/>
            <a:chExt cx="13433805" cy="8530671"/>
          </a:xfrm>
        </p:grpSpPr>
        <p:sp>
          <p:nvSpPr>
            <p:cNvPr id="2" name="TextBox 1">
              <a:extLst>
                <a:ext uri="{FF2B5EF4-FFF2-40B4-BE49-F238E27FC236}">
                  <a16:creationId xmlns:a16="http://schemas.microsoft.com/office/drawing/2014/main" id="{B9FB4113-7D9A-4941-0CFC-FA66A208DD6C}"/>
                </a:ext>
              </a:extLst>
            </p:cNvPr>
            <p:cNvSpPr txBox="1"/>
            <p:nvPr/>
          </p:nvSpPr>
          <p:spPr>
            <a:xfrm>
              <a:off x="1113468" y="2251006"/>
              <a:ext cx="6894459" cy="1846659"/>
            </a:xfrm>
            <a:prstGeom prst="rect">
              <a:avLst/>
            </a:prstGeom>
            <a:noFill/>
          </p:spPr>
          <p:txBody>
            <a:bodyPr wrap="square" lIns="0" tIns="0" rIns="0" bIns="0" rtlCol="0">
              <a:spAutoFit/>
            </a:bodyPr>
            <a:lstStyle/>
            <a:p>
              <a:r>
                <a:rPr lang="en-US" sz="6000" b="1" dirty="0">
                  <a:solidFill>
                    <a:schemeClr val="bg1"/>
                  </a:solidFill>
                  <a:latin typeface="Montserrat Black" panose="00000A00000000000000" pitchFamily="2" charset="0"/>
                </a:rPr>
                <a:t>MEETING OBJECTIVES</a:t>
              </a:r>
            </a:p>
          </p:txBody>
        </p:sp>
        <p:sp>
          <p:nvSpPr>
            <p:cNvPr id="4" name="TextBox 3">
              <a:extLst>
                <a:ext uri="{FF2B5EF4-FFF2-40B4-BE49-F238E27FC236}">
                  <a16:creationId xmlns:a16="http://schemas.microsoft.com/office/drawing/2014/main" id="{0B057EF6-F64A-426D-9B89-808FECD878A5}"/>
                </a:ext>
              </a:extLst>
            </p:cNvPr>
            <p:cNvSpPr txBox="1"/>
            <p:nvPr/>
          </p:nvSpPr>
          <p:spPr>
            <a:xfrm>
              <a:off x="1113467" y="4595368"/>
              <a:ext cx="13433805" cy="6186309"/>
            </a:xfrm>
            <a:prstGeom prst="rect">
              <a:avLst/>
            </a:prstGeom>
            <a:noFill/>
          </p:spPr>
          <p:txBody>
            <a:bodyPr wrap="square">
              <a:spAutoFit/>
            </a:bodyPr>
            <a:lstStyle/>
            <a:p>
              <a:pPr marL="457200" indent="-457200" eaLnBrk="1" hangingPunct="1">
                <a:buClr>
                  <a:schemeClr val="bg1"/>
                </a:buClr>
                <a:buSzPct val="110000"/>
                <a:buFont typeface="Arial" panose="020B0604020202020204" pitchFamily="34" charset="0"/>
                <a:buChar char="•"/>
              </a:pPr>
              <a:r>
                <a:rPr lang="en-US" altLang="en-US" sz="3600" dirty="0">
                  <a:solidFill>
                    <a:schemeClr val="bg1"/>
                  </a:solidFill>
                  <a:latin typeface="Montserrat Medium" panose="00000600000000000000" pitchFamily="2" charset="0"/>
                </a:rPr>
                <a:t>Test Day 1 readiness</a:t>
              </a:r>
              <a:br>
                <a:rPr lang="en-US" altLang="en-US" sz="3600" dirty="0">
                  <a:solidFill>
                    <a:schemeClr val="bg1"/>
                  </a:solidFill>
                  <a:latin typeface="Montserrat Medium" panose="00000600000000000000" pitchFamily="2" charset="0"/>
                </a:rPr>
              </a:br>
              <a:endParaRPr lang="en-US" altLang="en-US" sz="3600" dirty="0">
                <a:solidFill>
                  <a:schemeClr val="bg1"/>
                </a:solidFill>
                <a:latin typeface="Montserrat Medium" panose="00000600000000000000" pitchFamily="2" charset="0"/>
              </a:endParaRPr>
            </a:p>
            <a:p>
              <a:pPr marL="457200" indent="-457200" eaLnBrk="1" hangingPunct="1">
                <a:buClr>
                  <a:schemeClr val="bg1"/>
                </a:buClr>
                <a:buSzPct val="110000"/>
                <a:buFont typeface="Arial" panose="020B0604020202020204" pitchFamily="34" charset="0"/>
                <a:buChar char="•"/>
              </a:pPr>
              <a:r>
                <a:rPr lang="en-US" altLang="en-US" sz="3600" dirty="0">
                  <a:solidFill>
                    <a:schemeClr val="bg1"/>
                  </a:solidFill>
                  <a:latin typeface="Montserrat Medium" panose="00000600000000000000" pitchFamily="2" charset="0"/>
                </a:rPr>
                <a:t>Identify any gaps in our processes and resolve them or develop a plan in place to resolve them</a:t>
              </a:r>
              <a:br>
                <a:rPr lang="en-US" altLang="en-US" sz="3600" dirty="0">
                  <a:solidFill>
                    <a:schemeClr val="bg1"/>
                  </a:solidFill>
                  <a:latin typeface="Montserrat Medium" panose="00000600000000000000" pitchFamily="2" charset="0"/>
                </a:rPr>
              </a:br>
              <a:endParaRPr lang="en-US" altLang="en-US" sz="3600" dirty="0">
                <a:solidFill>
                  <a:schemeClr val="bg1"/>
                </a:solidFill>
                <a:latin typeface="Montserrat Medium" panose="00000600000000000000" pitchFamily="2" charset="0"/>
              </a:endParaRPr>
            </a:p>
            <a:p>
              <a:pPr marL="457200" indent="-457200" eaLnBrk="1" hangingPunct="1">
                <a:buClr>
                  <a:schemeClr val="bg1"/>
                </a:buClr>
                <a:buSzPct val="110000"/>
                <a:buFont typeface="Arial" panose="020B0604020202020204" pitchFamily="34" charset="0"/>
                <a:buChar char="•"/>
              </a:pPr>
              <a:r>
                <a:rPr lang="en-US" altLang="en-US" sz="3600" dirty="0">
                  <a:solidFill>
                    <a:schemeClr val="bg1"/>
                  </a:solidFill>
                  <a:latin typeface="Montserrat Medium" panose="00000600000000000000" pitchFamily="2" charset="0"/>
                </a:rPr>
                <a:t>Identify any anticipated Day 1 challenges that have not yet been addressed by the teams</a:t>
              </a:r>
              <a:br>
                <a:rPr lang="en-US" altLang="en-US" sz="3600" dirty="0">
                  <a:solidFill>
                    <a:schemeClr val="bg1"/>
                  </a:solidFill>
                  <a:latin typeface="Montserrat Medium" panose="00000600000000000000" pitchFamily="2" charset="0"/>
                </a:rPr>
              </a:br>
              <a:endParaRPr lang="en-US" altLang="en-US" sz="3600" dirty="0">
                <a:solidFill>
                  <a:schemeClr val="bg1"/>
                </a:solidFill>
                <a:latin typeface="Montserrat Medium" panose="00000600000000000000" pitchFamily="2" charset="0"/>
              </a:endParaRPr>
            </a:p>
            <a:p>
              <a:pPr marL="457200" indent="-457200" eaLnBrk="1" hangingPunct="1">
                <a:buClr>
                  <a:schemeClr val="bg1"/>
                </a:buClr>
                <a:buSzPct val="110000"/>
                <a:buFont typeface="Arial" panose="020B0604020202020204" pitchFamily="34" charset="0"/>
                <a:buChar char="•"/>
              </a:pPr>
              <a:r>
                <a:rPr lang="en-US" altLang="en-US" sz="3600" dirty="0">
                  <a:solidFill>
                    <a:schemeClr val="bg1"/>
                  </a:solidFill>
                  <a:latin typeface="Montserrat Medium" panose="00000600000000000000" pitchFamily="2" charset="0"/>
                </a:rPr>
                <a:t>Give the Customer Support Center staff an opportunity to document any additional “plays” that are required to fill any gaps and address challenges</a:t>
              </a:r>
            </a:p>
          </p:txBody>
        </p:sp>
        <p:cxnSp>
          <p:nvCxnSpPr>
            <p:cNvPr id="12" name="Straight Connector 11">
              <a:extLst>
                <a:ext uri="{FF2B5EF4-FFF2-40B4-BE49-F238E27FC236}">
                  <a16:creationId xmlns:a16="http://schemas.microsoft.com/office/drawing/2014/main" id="{38B747C7-FF27-2BAC-C704-E286FBEE61D3}"/>
                </a:ext>
              </a:extLst>
            </p:cNvPr>
            <p:cNvCxnSpPr>
              <a:cxnSpLocks/>
            </p:cNvCxnSpPr>
            <p:nvPr/>
          </p:nvCxnSpPr>
          <p:spPr>
            <a:xfrm>
              <a:off x="1113468" y="4300743"/>
              <a:ext cx="4234387" cy="0"/>
            </a:xfrm>
            <a:prstGeom prst="line">
              <a:avLst/>
            </a:prstGeom>
            <a:ln w="57150">
              <a:solidFill>
                <a:schemeClr val="bg1"/>
              </a:solidFill>
            </a:ln>
            <a:effectLst/>
          </p:spPr>
          <p:style>
            <a:lnRef idx="2">
              <a:schemeClr val="accent1"/>
            </a:lnRef>
            <a:fillRef idx="0">
              <a:schemeClr val="accent1"/>
            </a:fillRef>
            <a:effectRef idx="1">
              <a:schemeClr val="accent1"/>
            </a:effectRef>
            <a:fontRef idx="minor">
              <a:schemeClr val="tx1"/>
            </a:fontRef>
          </p:style>
        </p:cxnSp>
      </p:grpSp>
      <p:sp>
        <p:nvSpPr>
          <p:cNvPr id="16" name="Slide Number Placeholder 2">
            <a:extLst>
              <a:ext uri="{FF2B5EF4-FFF2-40B4-BE49-F238E27FC236}">
                <a16:creationId xmlns:a16="http://schemas.microsoft.com/office/drawing/2014/main" id="{3EDDEA25-6A77-F5CE-FC1F-7E9726A194E4}"/>
              </a:ext>
            </a:extLst>
          </p:cNvPr>
          <p:cNvSpPr txBox="1">
            <a:spLocks/>
          </p:cNvSpPr>
          <p:nvPr/>
        </p:nvSpPr>
        <p:spPr bwMode="auto">
          <a:xfrm>
            <a:off x="21548196" y="13054127"/>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1pPr>
            <a:lvl2pPr marL="742950" indent="-28575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2pPr>
            <a:lvl3pPr marL="11430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3pPr>
            <a:lvl4pPr marL="16002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4pPr>
            <a:lvl5pPr marL="20574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5pPr>
            <a:lvl6pPr marL="25146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6pPr>
            <a:lvl7pPr marL="29718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7pPr>
            <a:lvl8pPr marL="34290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8pPr>
            <a:lvl9pPr marL="38862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9pPr>
          </a:lstStyle>
          <a:p>
            <a:pPr>
              <a:spcBef>
                <a:spcPct val="0"/>
              </a:spcBef>
              <a:spcAft>
                <a:spcPct val="0"/>
              </a:spcAft>
              <a:buClrTx/>
              <a:buFontTx/>
              <a:buNone/>
            </a:pPr>
            <a:fld id="{FA0C463E-6A4D-F042-9807-764166508018}" type="slidenum">
              <a:rPr lang="en-US" altLang="en-US" sz="1800" smtClean="0">
                <a:solidFill>
                  <a:schemeClr val="bg1"/>
                </a:solidFill>
                <a:latin typeface="Montserrat Medium" panose="00000600000000000000" pitchFamily="2" charset="0"/>
              </a:rPr>
              <a:pPr>
                <a:spcBef>
                  <a:spcPct val="0"/>
                </a:spcBef>
                <a:spcAft>
                  <a:spcPct val="0"/>
                </a:spcAft>
                <a:buClrTx/>
                <a:buFontTx/>
                <a:buNone/>
              </a:pPr>
              <a:t>2</a:t>
            </a:fld>
            <a:endParaRPr lang="en-US" altLang="en-US" sz="1800" dirty="0">
              <a:solidFill>
                <a:schemeClr val="bg1"/>
              </a:solidFill>
              <a:latin typeface="Montserrat Medium" panose="00000600000000000000" pitchFamily="2" charset="0"/>
            </a:endParaRPr>
          </a:p>
        </p:txBody>
      </p:sp>
      <p:sp>
        <p:nvSpPr>
          <p:cNvPr id="5" name="Holder 5">
            <a:extLst>
              <a:ext uri="{FF2B5EF4-FFF2-40B4-BE49-F238E27FC236}">
                <a16:creationId xmlns:a16="http://schemas.microsoft.com/office/drawing/2014/main" id="{72909963-23D3-DCF6-5A80-CDB690916968}"/>
              </a:ext>
            </a:extLst>
          </p:cNvPr>
          <p:cNvSpPr txBox="1">
            <a:spLocks/>
          </p:cNvSpPr>
          <p:nvPr/>
        </p:nvSpPr>
        <p:spPr>
          <a:xfrm>
            <a:off x="863008" y="13131368"/>
            <a:ext cx="4521517" cy="24622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600" kern="1200" dirty="0">
                <a:solidFill>
                  <a:schemeClr val="bg1"/>
                </a:solidFill>
                <a:effectLst/>
                <a:latin typeface="Montserrat" pitchFamily="2" charset="77"/>
                <a:ea typeface="Calibri" panose="020F0502020204030204" pitchFamily="34" charset="0"/>
                <a:cs typeface="Times New Roman" panose="02020603050405020304" pitchFamily="18" charset="0"/>
              </a:rPr>
              <a:t>© 100-Day Advisors    MandAPlaybook.com</a:t>
            </a:r>
            <a:endParaRPr lang="en-US" sz="1600" dirty="0">
              <a:solidFill>
                <a:schemeClr val="bg1"/>
              </a:solidFill>
              <a:effectLst/>
              <a:latin typeface="Montserrat"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15542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a:extLst>
              <a:ext uri="{FF2B5EF4-FFF2-40B4-BE49-F238E27FC236}">
                <a16:creationId xmlns:a16="http://schemas.microsoft.com/office/drawing/2014/main" id="{D65F2D9E-352A-3545-9543-C4313E254D2B}"/>
              </a:ext>
            </a:extLst>
          </p:cNvPr>
          <p:cNvGraphicFramePr>
            <a:graphicFrameLocks noChangeAspect="1"/>
          </p:cNvGraphicFramePr>
          <p:nvPr>
            <p:extLst>
              <p:ext uri="{D42A27DB-BD31-4B8C-83A1-F6EECF244321}">
                <p14:modId xmlns:p14="http://schemas.microsoft.com/office/powerpoint/2010/main" val="443558866"/>
              </p:ext>
            </p:extLst>
          </p:nvPr>
        </p:nvGraphicFramePr>
        <p:xfrm>
          <a:off x="3175" y="0"/>
          <a:ext cx="24380825" cy="13714413"/>
        </p:xfrm>
        <a:graphic>
          <a:graphicData uri="http://schemas.openxmlformats.org/presentationml/2006/ole">
            <mc:AlternateContent xmlns:mc="http://schemas.openxmlformats.org/markup-compatibility/2006">
              <mc:Choice xmlns:v="urn:schemas-microsoft-com:vml" Requires="v">
                <p:oleObj r:id="rId2" imgW="24380640" imgH="13714200" progId="">
                  <p:embed/>
                </p:oleObj>
              </mc:Choice>
              <mc:Fallback>
                <p:oleObj r:id="rId2" imgW="24380640" imgH="13714200" progId="">
                  <p:embed/>
                  <p:pic>
                    <p:nvPicPr>
                      <p:cNvPr id="0" name=""/>
                      <p:cNvPicPr/>
                      <p:nvPr/>
                    </p:nvPicPr>
                    <p:blipFill>
                      <a:blip r:embed="rId3"/>
                      <a:stretch>
                        <a:fillRect/>
                      </a:stretch>
                    </p:blipFill>
                    <p:spPr>
                      <a:xfrm>
                        <a:off x="3175" y="0"/>
                        <a:ext cx="24380825" cy="13714413"/>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B9FB4113-7D9A-4941-0CFC-FA66A208DD6C}"/>
              </a:ext>
            </a:extLst>
          </p:cNvPr>
          <p:cNvSpPr txBox="1"/>
          <p:nvPr/>
        </p:nvSpPr>
        <p:spPr>
          <a:xfrm>
            <a:off x="1180189" y="2403273"/>
            <a:ext cx="8335332" cy="923330"/>
          </a:xfrm>
          <a:prstGeom prst="rect">
            <a:avLst/>
          </a:prstGeom>
          <a:noFill/>
        </p:spPr>
        <p:txBody>
          <a:bodyPr wrap="square" lIns="0" tIns="0" rIns="0" bIns="0" rtlCol="0">
            <a:spAutoFit/>
          </a:bodyPr>
          <a:lstStyle/>
          <a:p>
            <a:r>
              <a:rPr lang="en-US" altLang="en-US" sz="6000" dirty="0">
                <a:solidFill>
                  <a:schemeClr val="bg1"/>
                </a:solidFill>
                <a:latin typeface="Montserrat Black" panose="00000A00000000000000" pitchFamily="2" charset="0"/>
              </a:rPr>
              <a:t>EXPECTATIONS</a:t>
            </a:r>
            <a:endParaRPr lang="en-US" sz="6000" b="1" dirty="0">
              <a:solidFill>
                <a:schemeClr val="bg1"/>
              </a:solidFill>
              <a:latin typeface="Montserrat Black" panose="00000A00000000000000" pitchFamily="2" charset="0"/>
            </a:endParaRPr>
          </a:p>
        </p:txBody>
      </p:sp>
      <p:sp>
        <p:nvSpPr>
          <p:cNvPr id="4" name="TextBox 3">
            <a:extLst>
              <a:ext uri="{FF2B5EF4-FFF2-40B4-BE49-F238E27FC236}">
                <a16:creationId xmlns:a16="http://schemas.microsoft.com/office/drawing/2014/main" id="{0B057EF6-F64A-426D-9B89-808FECD878A5}"/>
              </a:ext>
            </a:extLst>
          </p:cNvPr>
          <p:cNvSpPr txBox="1"/>
          <p:nvPr/>
        </p:nvSpPr>
        <p:spPr>
          <a:xfrm>
            <a:off x="1113468" y="4325768"/>
            <a:ext cx="12107232" cy="6986528"/>
          </a:xfrm>
          <a:prstGeom prst="rect">
            <a:avLst/>
          </a:prstGeom>
          <a:noFill/>
        </p:spPr>
        <p:txBody>
          <a:bodyPr wrap="square">
            <a:spAutoFit/>
          </a:bodyPr>
          <a:lstStyle/>
          <a:p>
            <a:pPr marL="457200" indent="-457200" eaLnBrk="1" hangingPunct="1">
              <a:buClr>
                <a:schemeClr val="bg1"/>
              </a:buClr>
              <a:buSzPct val="110000"/>
              <a:buFont typeface="Arial" panose="020B0604020202020204" pitchFamily="34" charset="0"/>
              <a:buChar char="•"/>
            </a:pPr>
            <a:r>
              <a:rPr lang="en-US" altLang="en-US" sz="3200" dirty="0">
                <a:solidFill>
                  <a:schemeClr val="bg1"/>
                </a:solidFill>
                <a:latin typeface="Montserrat Medium" panose="00000600000000000000" pitchFamily="2" charset="0"/>
              </a:rPr>
              <a:t>This is not a comprehensive test of all Day 1 scenarios; it is a dry run of some sample scenarios meant to test key Day 1 challenges</a:t>
            </a:r>
            <a:br>
              <a:rPr lang="en-US" altLang="en-US" sz="3200" dirty="0">
                <a:solidFill>
                  <a:schemeClr val="bg1"/>
                </a:solidFill>
                <a:latin typeface="Montserrat Medium" panose="00000600000000000000" pitchFamily="2" charset="0"/>
              </a:rPr>
            </a:br>
            <a:r>
              <a:rPr lang="en-US" altLang="en-US" sz="3200" dirty="0">
                <a:solidFill>
                  <a:schemeClr val="bg1"/>
                </a:solidFill>
                <a:latin typeface="Montserrat Medium" panose="00000600000000000000" pitchFamily="2" charset="0"/>
              </a:rPr>
              <a:t> </a:t>
            </a:r>
          </a:p>
          <a:p>
            <a:pPr marL="457200" indent="-457200" eaLnBrk="1" hangingPunct="1">
              <a:buClr>
                <a:schemeClr val="bg1"/>
              </a:buClr>
              <a:buSzPct val="110000"/>
              <a:buFont typeface="Arial" panose="020B0604020202020204" pitchFamily="34" charset="0"/>
              <a:buChar char="•"/>
            </a:pPr>
            <a:r>
              <a:rPr lang="en-US" altLang="en-US" sz="3200" dirty="0">
                <a:solidFill>
                  <a:schemeClr val="bg1"/>
                </a:solidFill>
                <a:latin typeface="Montserrat Medium" panose="00000600000000000000" pitchFamily="2" charset="0"/>
              </a:rPr>
              <a:t>Not everyone will be directly involved in each scenario, but please remain engaged and meet your in-session deliverable requirements</a:t>
            </a:r>
            <a:br>
              <a:rPr lang="en-US" altLang="en-US" sz="3200" dirty="0">
                <a:solidFill>
                  <a:schemeClr val="bg1"/>
                </a:solidFill>
                <a:latin typeface="Montserrat Medium" panose="00000600000000000000" pitchFamily="2" charset="0"/>
              </a:rPr>
            </a:br>
            <a:endParaRPr lang="en-US" altLang="en-US" sz="3200" dirty="0">
              <a:solidFill>
                <a:schemeClr val="bg1"/>
              </a:solidFill>
              <a:latin typeface="Montserrat Medium" panose="00000600000000000000" pitchFamily="2" charset="0"/>
            </a:endParaRPr>
          </a:p>
          <a:p>
            <a:pPr marL="457200" indent="-457200" eaLnBrk="1" hangingPunct="1">
              <a:buClr>
                <a:schemeClr val="bg1"/>
              </a:buClr>
              <a:buSzPct val="110000"/>
              <a:buFont typeface="Arial" panose="020B0604020202020204" pitchFamily="34" charset="0"/>
              <a:buChar char="•"/>
            </a:pPr>
            <a:r>
              <a:rPr lang="en-US" altLang="en-US" sz="3200" dirty="0">
                <a:solidFill>
                  <a:schemeClr val="bg1"/>
                </a:solidFill>
                <a:latin typeface="Montserrat Medium" panose="00000600000000000000" pitchFamily="2" charset="0"/>
              </a:rPr>
              <a:t>Each team must come prepared to discuss and illustrate all plans and processes in your functional area</a:t>
            </a:r>
            <a:br>
              <a:rPr lang="en-US" altLang="en-US" sz="3200" dirty="0">
                <a:solidFill>
                  <a:schemeClr val="bg1"/>
                </a:solidFill>
                <a:latin typeface="Montserrat Medium" panose="00000600000000000000" pitchFamily="2" charset="0"/>
              </a:rPr>
            </a:br>
            <a:endParaRPr lang="en-US" altLang="en-US" sz="3200" dirty="0">
              <a:solidFill>
                <a:schemeClr val="bg1"/>
              </a:solidFill>
              <a:latin typeface="Montserrat Medium" panose="00000600000000000000" pitchFamily="2" charset="0"/>
            </a:endParaRPr>
          </a:p>
          <a:p>
            <a:pPr marL="457200" indent="-457200" eaLnBrk="1" hangingPunct="1">
              <a:buClr>
                <a:schemeClr val="bg1"/>
              </a:buClr>
              <a:buSzPct val="110000"/>
              <a:buFont typeface="Arial" panose="020B0604020202020204" pitchFamily="34" charset="0"/>
              <a:buChar char="•"/>
            </a:pPr>
            <a:r>
              <a:rPr lang="en-US" altLang="en-US" sz="3200" dirty="0">
                <a:solidFill>
                  <a:schemeClr val="bg1"/>
                </a:solidFill>
                <a:latin typeface="Montserrat Medium" panose="00000600000000000000" pitchFamily="2" charset="0"/>
              </a:rPr>
              <a:t>Cell phone, laptop, and general meeting etiquette rules are in effect </a:t>
            </a:r>
          </a:p>
          <a:p>
            <a:pPr eaLnBrk="1" hangingPunct="1"/>
            <a:endParaRPr lang="en-US" altLang="en-US" sz="3200" dirty="0">
              <a:solidFill>
                <a:schemeClr val="bg1"/>
              </a:solidFill>
              <a:latin typeface="Montserrat Medium" panose="00000600000000000000" pitchFamily="2" charset="0"/>
            </a:endParaRPr>
          </a:p>
        </p:txBody>
      </p:sp>
      <p:cxnSp>
        <p:nvCxnSpPr>
          <p:cNvPr id="12" name="Straight Connector 11">
            <a:extLst>
              <a:ext uri="{FF2B5EF4-FFF2-40B4-BE49-F238E27FC236}">
                <a16:creationId xmlns:a16="http://schemas.microsoft.com/office/drawing/2014/main" id="{38B747C7-FF27-2BAC-C704-E286FBEE61D3}"/>
              </a:ext>
            </a:extLst>
          </p:cNvPr>
          <p:cNvCxnSpPr>
            <a:cxnSpLocks/>
          </p:cNvCxnSpPr>
          <p:nvPr/>
        </p:nvCxnSpPr>
        <p:spPr>
          <a:xfrm>
            <a:off x="1208764" y="3754056"/>
            <a:ext cx="4234387" cy="0"/>
          </a:xfrm>
          <a:prstGeom prst="line">
            <a:avLst/>
          </a:prstGeom>
          <a:ln w="5715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Slide Number Placeholder 2">
            <a:extLst>
              <a:ext uri="{FF2B5EF4-FFF2-40B4-BE49-F238E27FC236}">
                <a16:creationId xmlns:a16="http://schemas.microsoft.com/office/drawing/2014/main" id="{41470C97-BAC6-673A-A79F-2C72FBD2FFAE}"/>
              </a:ext>
            </a:extLst>
          </p:cNvPr>
          <p:cNvSpPr txBox="1">
            <a:spLocks/>
          </p:cNvSpPr>
          <p:nvPr/>
        </p:nvSpPr>
        <p:spPr bwMode="auto">
          <a:xfrm>
            <a:off x="21548196" y="13054127"/>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1pPr>
            <a:lvl2pPr marL="742950" indent="-28575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2pPr>
            <a:lvl3pPr marL="11430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3pPr>
            <a:lvl4pPr marL="16002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4pPr>
            <a:lvl5pPr marL="20574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5pPr>
            <a:lvl6pPr marL="25146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6pPr>
            <a:lvl7pPr marL="29718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7pPr>
            <a:lvl8pPr marL="34290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8pPr>
            <a:lvl9pPr marL="38862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9pPr>
          </a:lstStyle>
          <a:p>
            <a:pPr>
              <a:spcBef>
                <a:spcPct val="0"/>
              </a:spcBef>
              <a:spcAft>
                <a:spcPct val="0"/>
              </a:spcAft>
              <a:buClrTx/>
              <a:buFontTx/>
              <a:buNone/>
            </a:pPr>
            <a:fld id="{FA0C463E-6A4D-F042-9807-764166508018}" type="slidenum">
              <a:rPr lang="en-US" altLang="en-US" sz="1800" smtClean="0">
                <a:solidFill>
                  <a:schemeClr val="bg1"/>
                </a:solidFill>
                <a:latin typeface="Montserrat Medium" panose="00000600000000000000" pitchFamily="2" charset="0"/>
              </a:rPr>
              <a:pPr>
                <a:spcBef>
                  <a:spcPct val="0"/>
                </a:spcBef>
                <a:spcAft>
                  <a:spcPct val="0"/>
                </a:spcAft>
                <a:buClrTx/>
                <a:buFontTx/>
                <a:buNone/>
              </a:pPr>
              <a:t>3</a:t>
            </a:fld>
            <a:endParaRPr lang="en-US" altLang="en-US" sz="1800" dirty="0">
              <a:solidFill>
                <a:schemeClr val="bg1"/>
              </a:solidFill>
              <a:latin typeface="Montserrat Medium" panose="00000600000000000000" pitchFamily="2" charset="0"/>
            </a:endParaRPr>
          </a:p>
        </p:txBody>
      </p:sp>
      <p:sp>
        <p:nvSpPr>
          <p:cNvPr id="3" name="Holder 5">
            <a:extLst>
              <a:ext uri="{FF2B5EF4-FFF2-40B4-BE49-F238E27FC236}">
                <a16:creationId xmlns:a16="http://schemas.microsoft.com/office/drawing/2014/main" id="{E6FAA256-8AC6-A501-C82B-DFAE41DD9115}"/>
              </a:ext>
            </a:extLst>
          </p:cNvPr>
          <p:cNvSpPr txBox="1">
            <a:spLocks/>
          </p:cNvSpPr>
          <p:nvPr/>
        </p:nvSpPr>
        <p:spPr>
          <a:xfrm>
            <a:off x="863008" y="13131368"/>
            <a:ext cx="4521517" cy="24622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600" kern="1200" dirty="0">
                <a:solidFill>
                  <a:schemeClr val="bg1"/>
                </a:solidFill>
                <a:effectLst/>
                <a:latin typeface="Montserrat" pitchFamily="2" charset="77"/>
                <a:ea typeface="Calibri" panose="020F0502020204030204" pitchFamily="34" charset="0"/>
                <a:cs typeface="Times New Roman" panose="02020603050405020304" pitchFamily="18" charset="0"/>
              </a:rPr>
              <a:t>© 100-Day Advisors    MandAPlaybook.com</a:t>
            </a:r>
            <a:endParaRPr lang="en-US" sz="1600" dirty="0">
              <a:solidFill>
                <a:schemeClr val="bg1"/>
              </a:solidFill>
              <a:effectLst/>
              <a:latin typeface="Montserrat"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5614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9FB4113-7D9A-4941-0CFC-FA66A208DD6C}"/>
              </a:ext>
            </a:extLst>
          </p:cNvPr>
          <p:cNvSpPr txBox="1"/>
          <p:nvPr/>
        </p:nvSpPr>
        <p:spPr>
          <a:xfrm>
            <a:off x="1113467" y="782425"/>
            <a:ext cx="11549587" cy="923330"/>
          </a:xfrm>
          <a:prstGeom prst="rect">
            <a:avLst/>
          </a:prstGeom>
          <a:noFill/>
        </p:spPr>
        <p:txBody>
          <a:bodyPr wrap="square" lIns="0" tIns="0" rIns="0" bIns="0" rtlCol="0">
            <a:spAutoFit/>
          </a:bodyPr>
          <a:lstStyle/>
          <a:p>
            <a:r>
              <a:rPr lang="en-US" altLang="en-US" sz="6000" dirty="0">
                <a:solidFill>
                  <a:schemeClr val="tx2">
                    <a:lumMod val="60000"/>
                    <a:lumOff val="40000"/>
                  </a:schemeClr>
                </a:solidFill>
                <a:latin typeface="Montserrat Black" panose="00000A00000000000000" pitchFamily="2" charset="0"/>
              </a:rPr>
              <a:t>TEST RUN ROLES</a:t>
            </a:r>
            <a:endParaRPr lang="en-US" sz="5400" b="1" dirty="0">
              <a:solidFill>
                <a:schemeClr val="tx2">
                  <a:lumMod val="60000"/>
                  <a:lumOff val="40000"/>
                </a:schemeClr>
              </a:solidFill>
              <a:latin typeface="Montserrat Black" panose="00000A00000000000000" pitchFamily="2" charset="0"/>
            </a:endParaRPr>
          </a:p>
        </p:txBody>
      </p:sp>
      <p:cxnSp>
        <p:nvCxnSpPr>
          <p:cNvPr id="12" name="Straight Connector 11">
            <a:extLst>
              <a:ext uri="{FF2B5EF4-FFF2-40B4-BE49-F238E27FC236}">
                <a16:creationId xmlns:a16="http://schemas.microsoft.com/office/drawing/2014/main" id="{38B747C7-FF27-2BAC-C704-E286FBEE61D3}"/>
              </a:ext>
            </a:extLst>
          </p:cNvPr>
          <p:cNvCxnSpPr>
            <a:cxnSpLocks/>
          </p:cNvCxnSpPr>
          <p:nvPr/>
        </p:nvCxnSpPr>
        <p:spPr>
          <a:xfrm>
            <a:off x="1113468" y="1973183"/>
            <a:ext cx="4234387" cy="0"/>
          </a:xfrm>
          <a:prstGeom prst="line">
            <a:avLst/>
          </a:prstGeom>
          <a:ln w="5715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8" name="Rectangle 7">
            <a:extLst>
              <a:ext uri="{FF2B5EF4-FFF2-40B4-BE49-F238E27FC236}">
                <a16:creationId xmlns:a16="http://schemas.microsoft.com/office/drawing/2014/main" id="{B03ED11E-7B16-F5D7-8F9D-DCBEAFFE3EC3}"/>
              </a:ext>
            </a:extLst>
          </p:cNvPr>
          <p:cNvSpPr/>
          <p:nvPr/>
        </p:nvSpPr>
        <p:spPr>
          <a:xfrm>
            <a:off x="1113467" y="2795956"/>
            <a:ext cx="21213440" cy="997524"/>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5" name="Group 4">
            <a:extLst>
              <a:ext uri="{FF2B5EF4-FFF2-40B4-BE49-F238E27FC236}">
                <a16:creationId xmlns:a16="http://schemas.microsoft.com/office/drawing/2014/main" id="{2702CEA4-D57E-3767-DBE2-2109D5728356}"/>
              </a:ext>
            </a:extLst>
          </p:cNvPr>
          <p:cNvGrpSpPr/>
          <p:nvPr/>
        </p:nvGrpSpPr>
        <p:grpSpPr>
          <a:xfrm>
            <a:off x="1113468" y="3793479"/>
            <a:ext cx="21213439" cy="7948488"/>
            <a:chOff x="1113468" y="3793479"/>
            <a:chExt cx="21213439" cy="8490514"/>
          </a:xfrm>
        </p:grpSpPr>
        <p:cxnSp>
          <p:nvCxnSpPr>
            <p:cNvPr id="14" name="Straight Connector 13">
              <a:extLst>
                <a:ext uri="{FF2B5EF4-FFF2-40B4-BE49-F238E27FC236}">
                  <a16:creationId xmlns:a16="http://schemas.microsoft.com/office/drawing/2014/main" id="{BED37744-E969-979A-E50E-C66BC91390A2}"/>
                </a:ext>
              </a:extLst>
            </p:cNvPr>
            <p:cNvCxnSpPr/>
            <p:nvPr/>
          </p:nvCxnSpPr>
          <p:spPr>
            <a:xfrm>
              <a:off x="1113468" y="3793480"/>
              <a:ext cx="0" cy="8481647"/>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1F4C884-CF9B-BDDB-D2B1-1980D3AE3D6A}"/>
                </a:ext>
              </a:extLst>
            </p:cNvPr>
            <p:cNvCxnSpPr/>
            <p:nvPr/>
          </p:nvCxnSpPr>
          <p:spPr>
            <a:xfrm>
              <a:off x="4784927" y="3793479"/>
              <a:ext cx="0" cy="8481647"/>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CB1D6E2C-6142-9DFD-C9CB-D59BBD25CA1A}"/>
                </a:ext>
              </a:extLst>
            </p:cNvPr>
            <p:cNvCxnSpPr/>
            <p:nvPr/>
          </p:nvCxnSpPr>
          <p:spPr>
            <a:xfrm>
              <a:off x="18839303" y="3793480"/>
              <a:ext cx="0" cy="8481647"/>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4B006F59-33BC-E0FB-0C5A-A6D26C22AF0C}"/>
                </a:ext>
              </a:extLst>
            </p:cNvPr>
            <p:cNvCxnSpPr>
              <a:cxnSpLocks/>
            </p:cNvCxnSpPr>
            <p:nvPr/>
          </p:nvCxnSpPr>
          <p:spPr>
            <a:xfrm>
              <a:off x="22326907" y="3793479"/>
              <a:ext cx="0" cy="8490514"/>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26" name="Straight Connector 25">
            <a:extLst>
              <a:ext uri="{FF2B5EF4-FFF2-40B4-BE49-F238E27FC236}">
                <a16:creationId xmlns:a16="http://schemas.microsoft.com/office/drawing/2014/main" id="{5A9F43E9-0882-0A46-A976-2D639E5B09A9}"/>
              </a:ext>
            </a:extLst>
          </p:cNvPr>
          <p:cNvCxnSpPr>
            <a:cxnSpLocks/>
          </p:cNvCxnSpPr>
          <p:nvPr/>
        </p:nvCxnSpPr>
        <p:spPr>
          <a:xfrm>
            <a:off x="1113468" y="4572001"/>
            <a:ext cx="21213439"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FB55D4EC-6B00-6B39-A62B-4E9687FEA26A}"/>
              </a:ext>
            </a:extLst>
          </p:cNvPr>
          <p:cNvSpPr txBox="1"/>
          <p:nvPr/>
        </p:nvSpPr>
        <p:spPr>
          <a:xfrm>
            <a:off x="1434676" y="3070704"/>
            <a:ext cx="1463476" cy="523220"/>
          </a:xfrm>
          <a:prstGeom prst="rect">
            <a:avLst/>
          </a:prstGeom>
          <a:noFill/>
        </p:spPr>
        <p:txBody>
          <a:bodyPr wrap="square">
            <a:spAutoFit/>
          </a:bodyPr>
          <a:lstStyle/>
          <a:p>
            <a:pPr marL="0" marR="0" lvl="0" indent="0"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800" b="1" i="0" u="none" strike="noStrike" cap="none" normalizeH="0" baseline="0" dirty="0">
                <a:ln>
                  <a:noFill/>
                </a:ln>
                <a:solidFill>
                  <a:schemeClr val="bg1"/>
                </a:solidFill>
                <a:effectLst/>
                <a:latin typeface="Montserrat Medium" panose="00000600000000000000" pitchFamily="2" charset="0"/>
              </a:rPr>
              <a:t>ROLE</a:t>
            </a:r>
          </a:p>
        </p:txBody>
      </p:sp>
      <p:sp>
        <p:nvSpPr>
          <p:cNvPr id="41" name="TextBox 40">
            <a:extLst>
              <a:ext uri="{FF2B5EF4-FFF2-40B4-BE49-F238E27FC236}">
                <a16:creationId xmlns:a16="http://schemas.microsoft.com/office/drawing/2014/main" id="{BDBD5EC8-D921-38BA-D44D-3895C86FBA80}"/>
              </a:ext>
            </a:extLst>
          </p:cNvPr>
          <p:cNvSpPr txBox="1"/>
          <p:nvPr/>
        </p:nvSpPr>
        <p:spPr>
          <a:xfrm>
            <a:off x="4784927" y="3037091"/>
            <a:ext cx="2992582" cy="523220"/>
          </a:xfrm>
          <a:prstGeom prst="rect">
            <a:avLst/>
          </a:prstGeom>
          <a:noFill/>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800" b="1" i="0" u="none" strike="noStrike" cap="none" normalizeH="0" baseline="0" dirty="0">
                <a:ln>
                  <a:noFill/>
                </a:ln>
                <a:solidFill>
                  <a:schemeClr val="bg1"/>
                </a:solidFill>
                <a:effectLst/>
                <a:latin typeface="Montserrat Medium" panose="00000600000000000000" pitchFamily="2" charset="0"/>
              </a:rPr>
              <a:t>DESCRIPTION</a:t>
            </a:r>
          </a:p>
        </p:txBody>
      </p:sp>
      <p:sp>
        <p:nvSpPr>
          <p:cNvPr id="42" name="TextBox 41">
            <a:extLst>
              <a:ext uri="{FF2B5EF4-FFF2-40B4-BE49-F238E27FC236}">
                <a16:creationId xmlns:a16="http://schemas.microsoft.com/office/drawing/2014/main" id="{9E20F3F2-EC78-4463-67F1-58333CA174E1}"/>
              </a:ext>
            </a:extLst>
          </p:cNvPr>
          <p:cNvSpPr txBox="1"/>
          <p:nvPr/>
        </p:nvSpPr>
        <p:spPr>
          <a:xfrm>
            <a:off x="18767567" y="3070704"/>
            <a:ext cx="2992582" cy="523220"/>
          </a:xfrm>
          <a:prstGeom prst="rect">
            <a:avLst/>
          </a:prstGeom>
          <a:noFill/>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800" b="1" i="0" u="none" strike="noStrike" cap="none" normalizeH="0" baseline="0" dirty="0">
                <a:ln>
                  <a:noFill/>
                </a:ln>
                <a:solidFill>
                  <a:schemeClr val="bg1"/>
                </a:solidFill>
                <a:effectLst/>
                <a:latin typeface="Montserrat Medium" panose="00000600000000000000" pitchFamily="2" charset="0"/>
              </a:rPr>
              <a:t>ASSIGNED</a:t>
            </a:r>
          </a:p>
        </p:txBody>
      </p:sp>
      <p:sp>
        <p:nvSpPr>
          <p:cNvPr id="43" name="TextBox 42">
            <a:extLst>
              <a:ext uri="{FF2B5EF4-FFF2-40B4-BE49-F238E27FC236}">
                <a16:creationId xmlns:a16="http://schemas.microsoft.com/office/drawing/2014/main" id="{2782A269-8E5A-E398-7266-AFFAC3EEA778}"/>
              </a:ext>
            </a:extLst>
          </p:cNvPr>
          <p:cNvSpPr txBox="1"/>
          <p:nvPr/>
        </p:nvSpPr>
        <p:spPr>
          <a:xfrm>
            <a:off x="1439783" y="3967428"/>
            <a:ext cx="2281981" cy="430887"/>
          </a:xfrm>
          <a:prstGeom prst="rect">
            <a:avLst/>
          </a:prstGeom>
          <a:noFill/>
        </p:spPr>
        <p:txBody>
          <a:bodyPr wrap="square">
            <a:spAutoFit/>
          </a:bodyPr>
          <a:lstStyle/>
          <a:p>
            <a:pPr marL="0" marR="0" lvl="0" indent="0" algn="l"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200" b="0" i="0" u="none" strike="noStrike" cap="none" normalizeH="0" baseline="0" dirty="0">
                <a:ln>
                  <a:noFill/>
                </a:ln>
                <a:effectLst/>
                <a:latin typeface="Montserrat Regular" panose="00000500000000000000" pitchFamily="2" charset="0"/>
              </a:rPr>
              <a:t>Facilitator</a:t>
            </a:r>
          </a:p>
        </p:txBody>
      </p:sp>
      <p:sp>
        <p:nvSpPr>
          <p:cNvPr id="44" name="TextBox 43">
            <a:extLst>
              <a:ext uri="{FF2B5EF4-FFF2-40B4-BE49-F238E27FC236}">
                <a16:creationId xmlns:a16="http://schemas.microsoft.com/office/drawing/2014/main" id="{49D3ACA0-3AB5-CFAA-986E-C16888716D4A}"/>
              </a:ext>
            </a:extLst>
          </p:cNvPr>
          <p:cNvSpPr txBox="1"/>
          <p:nvPr/>
        </p:nvSpPr>
        <p:spPr>
          <a:xfrm>
            <a:off x="5036320" y="3985669"/>
            <a:ext cx="10407852" cy="430887"/>
          </a:xfrm>
          <a:prstGeom prst="rect">
            <a:avLst/>
          </a:prstGeom>
          <a:noFill/>
        </p:spPr>
        <p:txBody>
          <a:bodyPr wrap="square">
            <a:spAutoFit/>
          </a:bodyPr>
          <a:lstStyle/>
          <a:p>
            <a:pPr marR="0" lvl="0" algn="l" defTabSz="914400" rtl="0" eaLnBrk="1" fontAlgn="base" latinLnBrk="0" hangingPunct="1">
              <a:lnSpc>
                <a:spcPct val="100000"/>
              </a:lnSpc>
              <a:spcBef>
                <a:spcPct val="50000"/>
              </a:spcBef>
              <a:spcAft>
                <a:spcPct val="0"/>
              </a:spcAft>
              <a:buClr>
                <a:schemeClr val="tx1"/>
              </a:buClr>
              <a:buSzTx/>
              <a:tabLst>
                <a:tab pos="234950" algn="l"/>
                <a:tab pos="568325" algn="l"/>
                <a:tab pos="858838" algn="l"/>
                <a:tab pos="1081088" algn="l"/>
              </a:tabLst>
            </a:pPr>
            <a:r>
              <a:rPr kumimoji="0" lang="en-US" altLang="en-US" sz="2200" b="0" i="0" u="none" strike="noStrike" cap="none" normalizeH="0" baseline="0" dirty="0">
                <a:ln>
                  <a:noFill/>
                </a:ln>
                <a:effectLst/>
                <a:latin typeface="Montserrat Regular" panose="00000500000000000000" pitchFamily="2" charset="0"/>
              </a:rPr>
              <a:t>Facilitates the overall meeting and dry run</a:t>
            </a:r>
          </a:p>
        </p:txBody>
      </p:sp>
      <p:sp>
        <p:nvSpPr>
          <p:cNvPr id="45" name="TextBox 44">
            <a:extLst>
              <a:ext uri="{FF2B5EF4-FFF2-40B4-BE49-F238E27FC236}">
                <a16:creationId xmlns:a16="http://schemas.microsoft.com/office/drawing/2014/main" id="{77FF3AEC-382F-2C84-2DFB-42B361E747C0}"/>
              </a:ext>
            </a:extLst>
          </p:cNvPr>
          <p:cNvSpPr txBox="1"/>
          <p:nvPr/>
        </p:nvSpPr>
        <p:spPr>
          <a:xfrm>
            <a:off x="1425930" y="4895679"/>
            <a:ext cx="2813562" cy="430887"/>
          </a:xfrm>
          <a:prstGeom prst="rect">
            <a:avLst/>
          </a:prstGeom>
          <a:noFill/>
        </p:spPr>
        <p:txBody>
          <a:bodyPr wrap="square">
            <a:spAutoFit/>
          </a:bodyPr>
          <a:lstStyle/>
          <a:p>
            <a:pPr marL="0" marR="0" lvl="0" indent="0" algn="l"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200" b="0" i="0" u="none" strike="noStrike" cap="none" normalizeH="0" baseline="0" dirty="0">
                <a:ln>
                  <a:noFill/>
                </a:ln>
                <a:effectLst/>
                <a:latin typeface="Montserrat Regular" panose="00000500000000000000" pitchFamily="2" charset="0"/>
              </a:rPr>
              <a:t>Scenario Owner</a:t>
            </a:r>
          </a:p>
        </p:txBody>
      </p:sp>
      <p:sp>
        <p:nvSpPr>
          <p:cNvPr id="46" name="TextBox 45">
            <a:extLst>
              <a:ext uri="{FF2B5EF4-FFF2-40B4-BE49-F238E27FC236}">
                <a16:creationId xmlns:a16="http://schemas.microsoft.com/office/drawing/2014/main" id="{BB17408D-FC42-D141-F2C4-E2607786EF36}"/>
              </a:ext>
            </a:extLst>
          </p:cNvPr>
          <p:cNvSpPr txBox="1"/>
          <p:nvPr/>
        </p:nvSpPr>
        <p:spPr>
          <a:xfrm>
            <a:off x="5022465" y="4719958"/>
            <a:ext cx="13632983" cy="769441"/>
          </a:xfrm>
          <a:prstGeom prst="rect">
            <a:avLst/>
          </a:prstGeom>
          <a:noFill/>
        </p:spPr>
        <p:txBody>
          <a:bodyPr wrap="square">
            <a:spAutoFit/>
          </a:bodyPr>
          <a:lstStyle/>
          <a:p>
            <a:pPr marR="0" lvl="0" algn="l" defTabSz="914400" rtl="0" eaLnBrk="1" fontAlgn="base" latinLnBrk="0" hangingPunct="1">
              <a:lnSpc>
                <a:spcPct val="100000"/>
              </a:lnSpc>
              <a:spcBef>
                <a:spcPct val="50000"/>
              </a:spcBef>
              <a:spcAft>
                <a:spcPct val="0"/>
              </a:spcAft>
              <a:buClr>
                <a:schemeClr val="tx1"/>
              </a:buClr>
              <a:buSzTx/>
              <a:tabLst>
                <a:tab pos="234950" algn="l"/>
                <a:tab pos="568325" algn="l"/>
                <a:tab pos="858838" algn="l"/>
                <a:tab pos="1081088" algn="l"/>
              </a:tabLst>
            </a:pPr>
            <a:r>
              <a:rPr kumimoji="0" lang="en-US" altLang="en-US" sz="2200" b="0" i="0" u="none" strike="noStrike" cap="none" normalizeH="0" baseline="0" dirty="0">
                <a:ln>
                  <a:noFill/>
                </a:ln>
                <a:effectLst/>
                <a:latin typeface="Montserrat Regular" panose="00000500000000000000" pitchFamily="2" charset="0"/>
              </a:rPr>
              <a:t>Presents the scenario to the team and facilitate the execution of the scenario, including any clarifications required before and during the dry run</a:t>
            </a:r>
          </a:p>
        </p:txBody>
      </p:sp>
      <p:sp>
        <p:nvSpPr>
          <p:cNvPr id="48" name="TextBox 47">
            <a:extLst>
              <a:ext uri="{FF2B5EF4-FFF2-40B4-BE49-F238E27FC236}">
                <a16:creationId xmlns:a16="http://schemas.microsoft.com/office/drawing/2014/main" id="{6603096B-9378-89F8-1E10-DB0221A60748}"/>
              </a:ext>
            </a:extLst>
          </p:cNvPr>
          <p:cNvSpPr txBox="1"/>
          <p:nvPr/>
        </p:nvSpPr>
        <p:spPr>
          <a:xfrm>
            <a:off x="19231742" y="4717369"/>
            <a:ext cx="2813562" cy="769441"/>
          </a:xfrm>
          <a:prstGeom prst="rect">
            <a:avLst/>
          </a:prstGeom>
          <a:noFill/>
        </p:spPr>
        <p:txBody>
          <a:bodyPr wrap="square">
            <a:spAutoFit/>
          </a:bodyPr>
          <a:lstStyle/>
          <a:p>
            <a:pPr marL="0" marR="0" lvl="0" indent="0" algn="l"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200" b="0" i="0" u="none" strike="noStrike" cap="none" normalizeH="0" baseline="0" dirty="0">
                <a:ln>
                  <a:noFill/>
                </a:ln>
                <a:effectLst/>
                <a:latin typeface="Montserrat Regular" panose="00000500000000000000" pitchFamily="2" charset="0"/>
              </a:rPr>
              <a:t>Indicated on each scenario summary</a:t>
            </a:r>
          </a:p>
        </p:txBody>
      </p:sp>
      <p:sp>
        <p:nvSpPr>
          <p:cNvPr id="49" name="TextBox 48">
            <a:extLst>
              <a:ext uri="{FF2B5EF4-FFF2-40B4-BE49-F238E27FC236}">
                <a16:creationId xmlns:a16="http://schemas.microsoft.com/office/drawing/2014/main" id="{55F20815-4C7A-186D-E4B8-5B284079217F}"/>
              </a:ext>
            </a:extLst>
          </p:cNvPr>
          <p:cNvSpPr txBox="1"/>
          <p:nvPr/>
        </p:nvSpPr>
        <p:spPr>
          <a:xfrm>
            <a:off x="1425929" y="5837791"/>
            <a:ext cx="3303569" cy="430887"/>
          </a:xfrm>
          <a:prstGeom prst="rect">
            <a:avLst/>
          </a:prstGeom>
          <a:noFill/>
        </p:spPr>
        <p:txBody>
          <a:bodyPr wrap="square">
            <a:spAutoFit/>
          </a:bodyPr>
          <a:lstStyle/>
          <a:p>
            <a:pPr marL="0" marR="0" lvl="0" indent="0" algn="l"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200" b="0" i="0" u="none" strike="noStrike" cap="none" normalizeH="0" baseline="0" dirty="0">
                <a:ln>
                  <a:noFill/>
                </a:ln>
                <a:effectLst/>
                <a:latin typeface="Montserrat Regular" panose="00000500000000000000" pitchFamily="2" charset="0"/>
              </a:rPr>
              <a:t>Process Cop</a:t>
            </a:r>
          </a:p>
        </p:txBody>
      </p:sp>
      <p:sp>
        <p:nvSpPr>
          <p:cNvPr id="50" name="TextBox 49">
            <a:extLst>
              <a:ext uri="{FF2B5EF4-FFF2-40B4-BE49-F238E27FC236}">
                <a16:creationId xmlns:a16="http://schemas.microsoft.com/office/drawing/2014/main" id="{7DDD491E-E1BA-DB53-99F7-3642A42243D9}"/>
              </a:ext>
            </a:extLst>
          </p:cNvPr>
          <p:cNvSpPr txBox="1"/>
          <p:nvPr/>
        </p:nvSpPr>
        <p:spPr>
          <a:xfrm>
            <a:off x="5050174" y="5828323"/>
            <a:ext cx="13605273" cy="430887"/>
          </a:xfrm>
          <a:prstGeom prst="rect">
            <a:avLst/>
          </a:prstGeom>
          <a:noFill/>
        </p:spPr>
        <p:txBody>
          <a:bodyPr wrap="square">
            <a:spAutoFit/>
          </a:bodyPr>
          <a:lstStyle/>
          <a:p>
            <a:pPr marR="0" lvl="0" algn="l" defTabSz="914400" rtl="0" eaLnBrk="1" fontAlgn="base" latinLnBrk="0" hangingPunct="1">
              <a:lnSpc>
                <a:spcPct val="100000"/>
              </a:lnSpc>
              <a:spcBef>
                <a:spcPct val="50000"/>
              </a:spcBef>
              <a:spcAft>
                <a:spcPct val="0"/>
              </a:spcAft>
              <a:buClr>
                <a:schemeClr val="tx1"/>
              </a:buClr>
              <a:buSzTx/>
              <a:tabLst>
                <a:tab pos="234950" algn="l"/>
                <a:tab pos="568325" algn="l"/>
                <a:tab pos="858838" algn="l"/>
                <a:tab pos="1081088" algn="l"/>
              </a:tabLst>
            </a:pPr>
            <a:r>
              <a:rPr kumimoji="0" lang="en-US" altLang="en-US" sz="2200" b="0" i="0" u="none" strike="noStrike" cap="none" normalizeH="0" baseline="0" dirty="0">
                <a:ln>
                  <a:noFill/>
                </a:ln>
                <a:effectLst/>
                <a:latin typeface="Montserrat Regular" panose="00000500000000000000" pitchFamily="2" charset="0"/>
              </a:rPr>
              <a:t>Monitors progress relative to objectives and exit criteria to ensure all tasks are completed</a:t>
            </a:r>
          </a:p>
        </p:txBody>
      </p:sp>
      <p:sp>
        <p:nvSpPr>
          <p:cNvPr id="51" name="TextBox 50">
            <a:extLst>
              <a:ext uri="{FF2B5EF4-FFF2-40B4-BE49-F238E27FC236}">
                <a16:creationId xmlns:a16="http://schemas.microsoft.com/office/drawing/2014/main" id="{43320A0D-B518-B498-0649-A7618C2F0451}"/>
              </a:ext>
            </a:extLst>
          </p:cNvPr>
          <p:cNvSpPr txBox="1"/>
          <p:nvPr/>
        </p:nvSpPr>
        <p:spPr>
          <a:xfrm>
            <a:off x="1439784" y="6627498"/>
            <a:ext cx="3303569" cy="430887"/>
          </a:xfrm>
          <a:prstGeom prst="rect">
            <a:avLst/>
          </a:prstGeom>
          <a:noFill/>
        </p:spPr>
        <p:txBody>
          <a:bodyPr wrap="square">
            <a:spAutoFit/>
          </a:bodyPr>
          <a:lstStyle/>
          <a:p>
            <a:pPr marL="0" marR="0" lvl="0" indent="0" algn="l"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200" b="0" i="0" u="none" strike="noStrike" cap="none" normalizeH="0" baseline="0" dirty="0">
                <a:ln>
                  <a:noFill/>
                </a:ln>
                <a:effectLst/>
                <a:latin typeface="Montserrat Regular" panose="00000500000000000000" pitchFamily="2" charset="0"/>
              </a:rPr>
              <a:t>Dry Run Panel</a:t>
            </a:r>
          </a:p>
        </p:txBody>
      </p:sp>
      <p:sp>
        <p:nvSpPr>
          <p:cNvPr id="52" name="TextBox 51">
            <a:extLst>
              <a:ext uri="{FF2B5EF4-FFF2-40B4-BE49-F238E27FC236}">
                <a16:creationId xmlns:a16="http://schemas.microsoft.com/office/drawing/2014/main" id="{3326E9C2-A90C-2519-1458-9EB91DC7223B}"/>
              </a:ext>
            </a:extLst>
          </p:cNvPr>
          <p:cNvSpPr txBox="1"/>
          <p:nvPr/>
        </p:nvSpPr>
        <p:spPr>
          <a:xfrm>
            <a:off x="5036321" y="6618030"/>
            <a:ext cx="11239122" cy="430887"/>
          </a:xfrm>
          <a:prstGeom prst="rect">
            <a:avLst/>
          </a:prstGeom>
          <a:noFill/>
        </p:spPr>
        <p:txBody>
          <a:bodyPr wrap="square">
            <a:spAutoFit/>
          </a:bodyPr>
          <a:lstStyle/>
          <a:p>
            <a:pPr marR="0" lvl="0" algn="l" defTabSz="914400" rtl="0" eaLnBrk="1" fontAlgn="base" latinLnBrk="0" hangingPunct="1">
              <a:lnSpc>
                <a:spcPct val="100000"/>
              </a:lnSpc>
              <a:spcBef>
                <a:spcPct val="50000"/>
              </a:spcBef>
              <a:spcAft>
                <a:spcPct val="0"/>
              </a:spcAft>
              <a:buClr>
                <a:schemeClr val="tx1"/>
              </a:buClr>
              <a:buSzTx/>
              <a:tabLst>
                <a:tab pos="234950" algn="l"/>
                <a:tab pos="568325" algn="l"/>
                <a:tab pos="858838" algn="l"/>
                <a:tab pos="1081088" algn="l"/>
              </a:tabLst>
            </a:pPr>
            <a:r>
              <a:rPr kumimoji="0" lang="en-US" altLang="en-US" sz="2200" b="0" i="0" u="none" strike="noStrike" cap="none" normalizeH="0" baseline="0" dirty="0">
                <a:ln>
                  <a:noFill/>
                </a:ln>
                <a:effectLst/>
                <a:latin typeface="Montserrat Regular" panose="00000500000000000000" pitchFamily="2" charset="0"/>
              </a:rPr>
              <a:t>Cross functional group (“Panel Members”) that will walk through each scenario</a:t>
            </a:r>
          </a:p>
        </p:txBody>
      </p:sp>
      <p:sp>
        <p:nvSpPr>
          <p:cNvPr id="53" name="TextBox 52">
            <a:extLst>
              <a:ext uri="{FF2B5EF4-FFF2-40B4-BE49-F238E27FC236}">
                <a16:creationId xmlns:a16="http://schemas.microsoft.com/office/drawing/2014/main" id="{EF80F364-1A94-2D81-55B2-F80B5D0D99DA}"/>
              </a:ext>
            </a:extLst>
          </p:cNvPr>
          <p:cNvSpPr txBox="1"/>
          <p:nvPr/>
        </p:nvSpPr>
        <p:spPr>
          <a:xfrm>
            <a:off x="1453640" y="7389496"/>
            <a:ext cx="3243648" cy="769441"/>
          </a:xfrm>
          <a:prstGeom prst="rect">
            <a:avLst/>
          </a:prstGeom>
          <a:noFill/>
        </p:spPr>
        <p:txBody>
          <a:bodyPr wrap="square">
            <a:spAutoFit/>
          </a:bodyPr>
          <a:lstStyle/>
          <a:p>
            <a:pPr marL="0" marR="0" lvl="0" indent="0" algn="l"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200" b="0" i="0" u="none" strike="noStrike" cap="none" normalizeH="0" baseline="0" dirty="0">
                <a:ln>
                  <a:noFill/>
                </a:ln>
                <a:effectLst/>
                <a:latin typeface="Montserrat Regular" panose="00000500000000000000" pitchFamily="2" charset="0"/>
              </a:rPr>
              <a:t>Panel Support Network</a:t>
            </a:r>
          </a:p>
        </p:txBody>
      </p:sp>
      <p:sp>
        <p:nvSpPr>
          <p:cNvPr id="54" name="TextBox 53">
            <a:extLst>
              <a:ext uri="{FF2B5EF4-FFF2-40B4-BE49-F238E27FC236}">
                <a16:creationId xmlns:a16="http://schemas.microsoft.com/office/drawing/2014/main" id="{1FDFD740-5696-FEB6-0B27-97D14644ED6E}"/>
              </a:ext>
            </a:extLst>
          </p:cNvPr>
          <p:cNvSpPr txBox="1"/>
          <p:nvPr/>
        </p:nvSpPr>
        <p:spPr>
          <a:xfrm>
            <a:off x="5050176" y="7407737"/>
            <a:ext cx="10407852" cy="430887"/>
          </a:xfrm>
          <a:prstGeom prst="rect">
            <a:avLst/>
          </a:prstGeom>
          <a:noFill/>
        </p:spPr>
        <p:txBody>
          <a:bodyPr wrap="square">
            <a:spAutoFit/>
          </a:bodyPr>
          <a:lstStyle/>
          <a:p>
            <a:pPr marR="0" lvl="0" algn="l" defTabSz="914400" rtl="0" eaLnBrk="1" fontAlgn="base" latinLnBrk="0" hangingPunct="1">
              <a:lnSpc>
                <a:spcPct val="100000"/>
              </a:lnSpc>
              <a:spcBef>
                <a:spcPct val="50000"/>
              </a:spcBef>
              <a:spcAft>
                <a:spcPct val="0"/>
              </a:spcAft>
              <a:buClr>
                <a:schemeClr val="tx1"/>
              </a:buClr>
              <a:buSzTx/>
              <a:tabLst>
                <a:tab pos="234950" algn="l"/>
                <a:tab pos="568325" algn="l"/>
                <a:tab pos="858838" algn="l"/>
                <a:tab pos="1081088" algn="l"/>
              </a:tabLst>
            </a:pPr>
            <a:r>
              <a:rPr kumimoji="0" lang="en-US" altLang="en-US" sz="2200" b="0" i="0" u="none" strike="noStrike" cap="none" normalizeH="0" baseline="0" dirty="0">
                <a:ln>
                  <a:noFill/>
                </a:ln>
                <a:effectLst/>
                <a:latin typeface="Montserrat Regular" panose="00000500000000000000" pitchFamily="2" charset="0"/>
              </a:rPr>
              <a:t>May call on key knowledge owners from the audience as necessary</a:t>
            </a:r>
          </a:p>
        </p:txBody>
      </p:sp>
      <p:sp>
        <p:nvSpPr>
          <p:cNvPr id="55" name="TextBox 54">
            <a:extLst>
              <a:ext uri="{FF2B5EF4-FFF2-40B4-BE49-F238E27FC236}">
                <a16:creationId xmlns:a16="http://schemas.microsoft.com/office/drawing/2014/main" id="{AE2400D4-DC06-6948-5E02-9E5B19EE7BED}"/>
              </a:ext>
            </a:extLst>
          </p:cNvPr>
          <p:cNvSpPr txBox="1"/>
          <p:nvPr/>
        </p:nvSpPr>
        <p:spPr>
          <a:xfrm>
            <a:off x="19222293" y="6628011"/>
            <a:ext cx="2813562" cy="461665"/>
          </a:xfrm>
          <a:prstGeom prst="rect">
            <a:avLst/>
          </a:prstGeom>
          <a:noFill/>
        </p:spPr>
        <p:txBody>
          <a:bodyPr wrap="square">
            <a:spAutoFit/>
          </a:bodyPr>
          <a:lstStyle/>
          <a:p>
            <a:pPr marL="0" marR="0" lvl="0" indent="0" algn="l"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400" b="0" i="0" u="none" strike="noStrike" cap="none" normalizeH="0" baseline="0" dirty="0">
                <a:ln>
                  <a:noFill/>
                </a:ln>
                <a:effectLst/>
                <a:latin typeface="Montserrat Regular" panose="00000500000000000000" pitchFamily="2" charset="0"/>
              </a:rPr>
              <a:t>Exec Owners </a:t>
            </a:r>
          </a:p>
        </p:txBody>
      </p:sp>
      <p:sp>
        <p:nvSpPr>
          <p:cNvPr id="56" name="TextBox 55">
            <a:extLst>
              <a:ext uri="{FF2B5EF4-FFF2-40B4-BE49-F238E27FC236}">
                <a16:creationId xmlns:a16="http://schemas.microsoft.com/office/drawing/2014/main" id="{74E1A3B2-7EE7-60B3-095E-704373D13537}"/>
              </a:ext>
            </a:extLst>
          </p:cNvPr>
          <p:cNvSpPr txBox="1"/>
          <p:nvPr/>
        </p:nvSpPr>
        <p:spPr>
          <a:xfrm>
            <a:off x="19294274" y="7377434"/>
            <a:ext cx="2748206" cy="830997"/>
          </a:xfrm>
          <a:prstGeom prst="rect">
            <a:avLst/>
          </a:prstGeom>
          <a:noFill/>
        </p:spPr>
        <p:txBody>
          <a:bodyPr wrap="square">
            <a:spAutoFit/>
          </a:bodyPr>
          <a:lstStyle/>
          <a:p>
            <a:pPr marL="0" marR="0" lvl="0" indent="0" algn="l"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400" b="0" i="0" u="none" strike="noStrike" cap="none" normalizeH="0" baseline="0" dirty="0">
                <a:ln>
                  <a:noFill/>
                </a:ln>
                <a:effectLst/>
                <a:latin typeface="Montserrat Regular" panose="00000500000000000000" pitchFamily="2" charset="0"/>
              </a:rPr>
              <a:t>Anyone as called upon</a:t>
            </a:r>
          </a:p>
        </p:txBody>
      </p:sp>
      <p:sp>
        <p:nvSpPr>
          <p:cNvPr id="59" name="TextBox 58">
            <a:extLst>
              <a:ext uri="{FF2B5EF4-FFF2-40B4-BE49-F238E27FC236}">
                <a16:creationId xmlns:a16="http://schemas.microsoft.com/office/drawing/2014/main" id="{90573CA0-5435-F075-0A56-89D5C6B711A7}"/>
              </a:ext>
            </a:extLst>
          </p:cNvPr>
          <p:cNvSpPr txBox="1"/>
          <p:nvPr/>
        </p:nvSpPr>
        <p:spPr>
          <a:xfrm>
            <a:off x="1439786" y="8484002"/>
            <a:ext cx="3090652" cy="461665"/>
          </a:xfrm>
          <a:prstGeom prst="rect">
            <a:avLst/>
          </a:prstGeom>
          <a:noFill/>
        </p:spPr>
        <p:txBody>
          <a:bodyPr wrap="square">
            <a:spAutoFit/>
          </a:bodyPr>
          <a:lstStyle/>
          <a:p>
            <a:pPr marL="0" marR="0" lvl="0" indent="0" algn="l"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400" b="0" i="0" u="none" strike="noStrike" cap="none" normalizeH="0" baseline="0" dirty="0">
                <a:ln>
                  <a:noFill/>
                </a:ln>
                <a:effectLst/>
                <a:latin typeface="Montserrat Regular" panose="00000500000000000000" pitchFamily="2" charset="0"/>
              </a:rPr>
              <a:t>Peanut Gallery</a:t>
            </a:r>
          </a:p>
        </p:txBody>
      </p:sp>
      <p:sp>
        <p:nvSpPr>
          <p:cNvPr id="60" name="TextBox 59">
            <a:extLst>
              <a:ext uri="{FF2B5EF4-FFF2-40B4-BE49-F238E27FC236}">
                <a16:creationId xmlns:a16="http://schemas.microsoft.com/office/drawing/2014/main" id="{F3A78F3B-B3BA-F6EF-FEBA-FD63824EA4A8}"/>
              </a:ext>
            </a:extLst>
          </p:cNvPr>
          <p:cNvSpPr txBox="1"/>
          <p:nvPr/>
        </p:nvSpPr>
        <p:spPr>
          <a:xfrm>
            <a:off x="5030261" y="8474534"/>
            <a:ext cx="13508290" cy="461665"/>
          </a:xfrm>
          <a:prstGeom prst="rect">
            <a:avLst/>
          </a:prstGeom>
          <a:noFill/>
        </p:spPr>
        <p:txBody>
          <a:bodyPr wrap="square">
            <a:spAutoFit/>
          </a:bodyPr>
          <a:lstStyle/>
          <a:p>
            <a:pPr marR="0" lvl="0" algn="l" defTabSz="914400" rtl="0" eaLnBrk="1" fontAlgn="base" latinLnBrk="0" hangingPunct="1">
              <a:lnSpc>
                <a:spcPct val="100000"/>
              </a:lnSpc>
              <a:spcBef>
                <a:spcPct val="50000"/>
              </a:spcBef>
              <a:spcAft>
                <a:spcPct val="0"/>
              </a:spcAft>
              <a:buClr>
                <a:schemeClr val="tx1"/>
              </a:buClr>
              <a:buSzTx/>
              <a:tabLst>
                <a:tab pos="234950" algn="l"/>
                <a:tab pos="568325" algn="l"/>
                <a:tab pos="858838" algn="l"/>
                <a:tab pos="1081088" algn="l"/>
              </a:tabLst>
            </a:pPr>
            <a:r>
              <a:rPr kumimoji="0" lang="en-US" altLang="en-US" sz="2400" b="0" i="0" u="none" strike="noStrike" cap="none" normalizeH="0" baseline="0" dirty="0">
                <a:ln>
                  <a:noFill/>
                </a:ln>
                <a:effectLst/>
                <a:latin typeface="Montserrat Regular" panose="00000500000000000000" pitchFamily="2" charset="0"/>
              </a:rPr>
              <a:t>Group responsible for interjecting challenges and questions during the dry run</a:t>
            </a:r>
          </a:p>
        </p:txBody>
      </p:sp>
      <p:sp>
        <p:nvSpPr>
          <p:cNvPr id="62" name="TextBox 61">
            <a:extLst>
              <a:ext uri="{FF2B5EF4-FFF2-40B4-BE49-F238E27FC236}">
                <a16:creationId xmlns:a16="http://schemas.microsoft.com/office/drawing/2014/main" id="{776DE8F0-5C87-970C-572E-6E0172F937F5}"/>
              </a:ext>
            </a:extLst>
          </p:cNvPr>
          <p:cNvSpPr txBox="1"/>
          <p:nvPr/>
        </p:nvSpPr>
        <p:spPr>
          <a:xfrm>
            <a:off x="1439786" y="9232149"/>
            <a:ext cx="3090652" cy="461665"/>
          </a:xfrm>
          <a:prstGeom prst="rect">
            <a:avLst/>
          </a:prstGeom>
          <a:noFill/>
        </p:spPr>
        <p:txBody>
          <a:bodyPr wrap="square">
            <a:spAutoFit/>
          </a:bodyPr>
          <a:lstStyle/>
          <a:p>
            <a:pPr marL="0" marR="0" lvl="0" indent="0" algn="l"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400" b="0" i="0" u="none" strike="noStrike" cap="none" normalizeH="0" baseline="0" dirty="0">
                <a:ln>
                  <a:noFill/>
                </a:ln>
                <a:effectLst/>
                <a:latin typeface="Montserrat Regular" panose="00000500000000000000" pitchFamily="2" charset="0"/>
              </a:rPr>
              <a:t>Documenters</a:t>
            </a:r>
          </a:p>
        </p:txBody>
      </p:sp>
      <p:sp>
        <p:nvSpPr>
          <p:cNvPr id="63" name="TextBox 62">
            <a:extLst>
              <a:ext uri="{FF2B5EF4-FFF2-40B4-BE49-F238E27FC236}">
                <a16:creationId xmlns:a16="http://schemas.microsoft.com/office/drawing/2014/main" id="{D9F67D81-7344-A1AF-ACF4-6D9CB93F974C}"/>
              </a:ext>
            </a:extLst>
          </p:cNvPr>
          <p:cNvSpPr txBox="1"/>
          <p:nvPr/>
        </p:nvSpPr>
        <p:spPr>
          <a:xfrm>
            <a:off x="5036322" y="9222681"/>
            <a:ext cx="10407852" cy="461665"/>
          </a:xfrm>
          <a:prstGeom prst="rect">
            <a:avLst/>
          </a:prstGeom>
          <a:noFill/>
        </p:spPr>
        <p:txBody>
          <a:bodyPr wrap="square">
            <a:spAutoFit/>
          </a:bodyPr>
          <a:lstStyle/>
          <a:p>
            <a:pPr marR="0" lvl="0" algn="l" defTabSz="914400" rtl="0" eaLnBrk="1" fontAlgn="base" latinLnBrk="0" hangingPunct="1">
              <a:lnSpc>
                <a:spcPct val="100000"/>
              </a:lnSpc>
              <a:spcBef>
                <a:spcPct val="50000"/>
              </a:spcBef>
              <a:spcAft>
                <a:spcPct val="0"/>
              </a:spcAft>
              <a:buClr>
                <a:schemeClr val="tx1"/>
              </a:buClr>
              <a:buSzTx/>
              <a:tabLst>
                <a:tab pos="234950" algn="l"/>
                <a:tab pos="568325" algn="l"/>
                <a:tab pos="858838" algn="l"/>
                <a:tab pos="1081088" algn="l"/>
              </a:tabLst>
            </a:pPr>
            <a:r>
              <a:rPr kumimoji="0" lang="en-US" altLang="en-US" sz="2400" b="0" i="0" u="none" strike="noStrike" cap="none" normalizeH="0" baseline="0" dirty="0">
                <a:ln>
                  <a:noFill/>
                </a:ln>
                <a:effectLst/>
                <a:latin typeface="Montserrat Regular" panose="00000500000000000000" pitchFamily="2" charset="0"/>
              </a:rPr>
              <a:t>Group responsible for documenting the session</a:t>
            </a:r>
          </a:p>
        </p:txBody>
      </p:sp>
      <p:sp>
        <p:nvSpPr>
          <p:cNvPr id="65" name="TextBox 64">
            <a:extLst>
              <a:ext uri="{FF2B5EF4-FFF2-40B4-BE49-F238E27FC236}">
                <a16:creationId xmlns:a16="http://schemas.microsoft.com/office/drawing/2014/main" id="{634861E0-22C3-FB45-97B8-01C8BD578F81}"/>
              </a:ext>
            </a:extLst>
          </p:cNvPr>
          <p:cNvSpPr txBox="1"/>
          <p:nvPr/>
        </p:nvSpPr>
        <p:spPr>
          <a:xfrm>
            <a:off x="1467495" y="9980293"/>
            <a:ext cx="3090652" cy="461665"/>
          </a:xfrm>
          <a:prstGeom prst="rect">
            <a:avLst/>
          </a:prstGeom>
          <a:noFill/>
        </p:spPr>
        <p:txBody>
          <a:bodyPr wrap="square">
            <a:spAutoFit/>
          </a:bodyPr>
          <a:lstStyle/>
          <a:p>
            <a:pPr marL="0" marR="0" lvl="0" indent="0" algn="l"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400" b="0" i="0" u="none" strike="noStrike" cap="none" normalizeH="0" baseline="0" dirty="0">
                <a:ln>
                  <a:noFill/>
                </a:ln>
                <a:effectLst/>
                <a:latin typeface="Montserrat Regular" panose="00000500000000000000" pitchFamily="2" charset="0"/>
              </a:rPr>
              <a:t>Observers</a:t>
            </a:r>
          </a:p>
        </p:txBody>
      </p:sp>
      <p:sp>
        <p:nvSpPr>
          <p:cNvPr id="66" name="TextBox 65">
            <a:extLst>
              <a:ext uri="{FF2B5EF4-FFF2-40B4-BE49-F238E27FC236}">
                <a16:creationId xmlns:a16="http://schemas.microsoft.com/office/drawing/2014/main" id="{38DCAD61-D60D-FD43-2506-77F24DF8AB25}"/>
              </a:ext>
            </a:extLst>
          </p:cNvPr>
          <p:cNvSpPr txBox="1"/>
          <p:nvPr/>
        </p:nvSpPr>
        <p:spPr>
          <a:xfrm>
            <a:off x="5036322" y="9978894"/>
            <a:ext cx="12427334" cy="830997"/>
          </a:xfrm>
          <a:prstGeom prst="rect">
            <a:avLst/>
          </a:prstGeom>
          <a:noFill/>
        </p:spPr>
        <p:txBody>
          <a:bodyPr wrap="square">
            <a:spAutoFit/>
          </a:bodyPr>
          <a:lstStyle/>
          <a:p>
            <a:pPr marR="0" lvl="0" algn="l" defTabSz="914400" rtl="0" eaLnBrk="1" fontAlgn="base" latinLnBrk="0" hangingPunct="1">
              <a:lnSpc>
                <a:spcPct val="100000"/>
              </a:lnSpc>
              <a:spcBef>
                <a:spcPct val="50000"/>
              </a:spcBef>
              <a:spcAft>
                <a:spcPct val="0"/>
              </a:spcAft>
              <a:buClr>
                <a:schemeClr val="tx1"/>
              </a:buClr>
              <a:buSzTx/>
              <a:tabLst>
                <a:tab pos="234950" algn="l"/>
                <a:tab pos="568325" algn="l"/>
                <a:tab pos="858838" algn="l"/>
                <a:tab pos="1081088" algn="l"/>
              </a:tabLst>
            </a:pPr>
            <a:r>
              <a:rPr kumimoji="0" lang="en-US" altLang="en-US" sz="2400" b="0" i="0" u="none" strike="noStrike" cap="none" normalizeH="0" baseline="0" dirty="0">
                <a:ln>
                  <a:noFill/>
                </a:ln>
                <a:effectLst/>
                <a:latin typeface="Montserrat Regular" panose="00000500000000000000" pitchFamily="2" charset="0"/>
              </a:rPr>
              <a:t>Responsible for monitoring session and capturing any gaps, potential challenges and required clarifications</a:t>
            </a:r>
          </a:p>
        </p:txBody>
      </p:sp>
      <p:sp>
        <p:nvSpPr>
          <p:cNvPr id="67" name="TextBox 66">
            <a:extLst>
              <a:ext uri="{FF2B5EF4-FFF2-40B4-BE49-F238E27FC236}">
                <a16:creationId xmlns:a16="http://schemas.microsoft.com/office/drawing/2014/main" id="{15AE70B0-C558-1E50-57A0-EE154D41E270}"/>
              </a:ext>
            </a:extLst>
          </p:cNvPr>
          <p:cNvSpPr txBox="1"/>
          <p:nvPr/>
        </p:nvSpPr>
        <p:spPr>
          <a:xfrm>
            <a:off x="19282646" y="9968231"/>
            <a:ext cx="2813562" cy="830997"/>
          </a:xfrm>
          <a:prstGeom prst="rect">
            <a:avLst/>
          </a:prstGeom>
          <a:noFill/>
        </p:spPr>
        <p:txBody>
          <a:bodyPr wrap="square">
            <a:spAutoFit/>
          </a:bodyPr>
          <a:lstStyle/>
          <a:p>
            <a:pPr marL="0" marR="0" lvl="0" indent="0" algn="l"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400" b="0" i="0" u="none" strike="noStrike" cap="none" normalizeH="0" baseline="0" dirty="0">
                <a:ln>
                  <a:noFill/>
                </a:ln>
                <a:effectLst/>
                <a:latin typeface="Montserrat Regular" panose="00000500000000000000" pitchFamily="2" charset="0"/>
              </a:rPr>
              <a:t>Everyone in the room</a:t>
            </a:r>
          </a:p>
        </p:txBody>
      </p:sp>
      <p:sp>
        <p:nvSpPr>
          <p:cNvPr id="68" name="TextBox 67">
            <a:extLst>
              <a:ext uri="{FF2B5EF4-FFF2-40B4-BE49-F238E27FC236}">
                <a16:creationId xmlns:a16="http://schemas.microsoft.com/office/drawing/2014/main" id="{07B07EBB-E790-CDCB-8836-70E423086BFE}"/>
              </a:ext>
            </a:extLst>
          </p:cNvPr>
          <p:cNvSpPr txBox="1"/>
          <p:nvPr/>
        </p:nvSpPr>
        <p:spPr>
          <a:xfrm>
            <a:off x="1425932" y="11130217"/>
            <a:ext cx="3090652" cy="461665"/>
          </a:xfrm>
          <a:prstGeom prst="rect">
            <a:avLst/>
          </a:prstGeom>
          <a:noFill/>
        </p:spPr>
        <p:txBody>
          <a:bodyPr wrap="square">
            <a:spAutoFit/>
          </a:bodyPr>
          <a:lstStyle/>
          <a:p>
            <a:pPr marL="0" marR="0" lvl="0" indent="0" algn="l" defTabSz="914400" rtl="0" eaLnBrk="1" fontAlgn="base" latinLnBrk="0" hangingPunct="1">
              <a:lnSpc>
                <a:spcPct val="100000"/>
              </a:lnSpc>
              <a:spcBef>
                <a:spcPct val="50000"/>
              </a:spcBef>
              <a:spcAft>
                <a:spcPct val="0"/>
              </a:spcAft>
              <a:buClr>
                <a:srgbClr val="FF6633"/>
              </a:buClr>
              <a:buSzTx/>
              <a:buFontTx/>
              <a:buNone/>
              <a:tabLst>
                <a:tab pos="234950" algn="l"/>
                <a:tab pos="568325" algn="l"/>
                <a:tab pos="858838" algn="l"/>
                <a:tab pos="1081088" algn="l"/>
              </a:tabLst>
            </a:pPr>
            <a:r>
              <a:rPr kumimoji="0" lang="en-US" altLang="en-US" sz="2400" b="0" i="0" u="none" strike="noStrike" cap="none" normalizeH="0" baseline="0" dirty="0">
                <a:ln>
                  <a:noFill/>
                </a:ln>
                <a:effectLst/>
                <a:latin typeface="Montserrat Regular" panose="00000500000000000000" pitchFamily="2" charset="0"/>
              </a:rPr>
              <a:t>Koosh Ball</a:t>
            </a:r>
          </a:p>
        </p:txBody>
      </p:sp>
      <p:sp>
        <p:nvSpPr>
          <p:cNvPr id="69" name="TextBox 68">
            <a:extLst>
              <a:ext uri="{FF2B5EF4-FFF2-40B4-BE49-F238E27FC236}">
                <a16:creationId xmlns:a16="http://schemas.microsoft.com/office/drawing/2014/main" id="{978FE3BA-A47E-AB69-8F6B-61AB79986AFD}"/>
              </a:ext>
            </a:extLst>
          </p:cNvPr>
          <p:cNvSpPr txBox="1"/>
          <p:nvPr/>
        </p:nvSpPr>
        <p:spPr>
          <a:xfrm>
            <a:off x="4939341" y="11120749"/>
            <a:ext cx="10407852" cy="461665"/>
          </a:xfrm>
          <a:prstGeom prst="rect">
            <a:avLst/>
          </a:prstGeom>
          <a:noFill/>
        </p:spPr>
        <p:txBody>
          <a:bodyPr wrap="square">
            <a:spAutoFit/>
          </a:bodyPr>
          <a:lstStyle/>
          <a:p>
            <a:pPr marL="115888" marR="0" lvl="0" indent="-115888" algn="l" defTabSz="914400" rtl="0" eaLnBrk="1" fontAlgn="base" latinLnBrk="0" hangingPunct="1">
              <a:lnSpc>
                <a:spcPct val="100000"/>
              </a:lnSpc>
              <a:spcBef>
                <a:spcPct val="50000"/>
              </a:spcBef>
              <a:spcAft>
                <a:spcPct val="0"/>
              </a:spcAft>
              <a:buClr>
                <a:schemeClr val="tx1"/>
              </a:buClr>
              <a:buSzTx/>
              <a:buFontTx/>
              <a:buChar char="•"/>
              <a:tabLst>
                <a:tab pos="234950" algn="l"/>
                <a:tab pos="568325" algn="l"/>
                <a:tab pos="858838" algn="l"/>
                <a:tab pos="1081088" algn="l"/>
              </a:tabLst>
            </a:pPr>
            <a:r>
              <a:rPr kumimoji="0" lang="en-US" altLang="en-US" sz="2400" b="0" i="0" u="none" strike="noStrike" cap="none" normalizeH="0" baseline="0" dirty="0">
                <a:ln>
                  <a:noFill/>
                </a:ln>
                <a:effectLst/>
                <a:latin typeface="Montserrat Regular" panose="00000500000000000000" pitchFamily="2" charset="0"/>
              </a:rPr>
              <a:t>Passed between speakers to symbolize process handoffs</a:t>
            </a:r>
          </a:p>
        </p:txBody>
      </p:sp>
      <p:sp>
        <p:nvSpPr>
          <p:cNvPr id="72" name="Slide Number Placeholder 2">
            <a:extLst>
              <a:ext uri="{FF2B5EF4-FFF2-40B4-BE49-F238E27FC236}">
                <a16:creationId xmlns:a16="http://schemas.microsoft.com/office/drawing/2014/main" id="{C32C2DA2-A27A-BEBA-2AA1-0D6A0E17A02C}"/>
              </a:ext>
            </a:extLst>
          </p:cNvPr>
          <p:cNvSpPr txBox="1">
            <a:spLocks/>
          </p:cNvSpPr>
          <p:nvPr/>
        </p:nvSpPr>
        <p:spPr bwMode="auto">
          <a:xfrm>
            <a:off x="21548196" y="13054127"/>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1pPr>
            <a:lvl2pPr marL="742950" indent="-28575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2pPr>
            <a:lvl3pPr marL="11430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3pPr>
            <a:lvl4pPr marL="16002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4pPr>
            <a:lvl5pPr marL="20574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5pPr>
            <a:lvl6pPr marL="25146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6pPr>
            <a:lvl7pPr marL="29718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7pPr>
            <a:lvl8pPr marL="34290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8pPr>
            <a:lvl9pPr marL="38862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9pPr>
          </a:lstStyle>
          <a:p>
            <a:pPr>
              <a:spcBef>
                <a:spcPct val="0"/>
              </a:spcBef>
              <a:spcAft>
                <a:spcPct val="0"/>
              </a:spcAft>
              <a:buClrTx/>
              <a:buFontTx/>
              <a:buNone/>
            </a:pPr>
            <a:fld id="{FA0C463E-6A4D-F042-9807-764166508018}" type="slidenum">
              <a:rPr lang="en-US" altLang="en-US" sz="1800" smtClean="0">
                <a:latin typeface="Montserrat Medium" panose="00000600000000000000" pitchFamily="2" charset="0"/>
              </a:rPr>
              <a:pPr>
                <a:spcBef>
                  <a:spcPct val="0"/>
                </a:spcBef>
                <a:spcAft>
                  <a:spcPct val="0"/>
                </a:spcAft>
                <a:buClrTx/>
                <a:buFontTx/>
                <a:buNone/>
              </a:pPr>
              <a:t>4</a:t>
            </a:fld>
            <a:endParaRPr lang="en-US" altLang="en-US" sz="1800" dirty="0">
              <a:latin typeface="Montserrat Medium" panose="00000600000000000000" pitchFamily="2" charset="0"/>
            </a:endParaRPr>
          </a:p>
        </p:txBody>
      </p:sp>
      <p:cxnSp>
        <p:nvCxnSpPr>
          <p:cNvPr id="6" name="Straight Connector 5">
            <a:extLst>
              <a:ext uri="{FF2B5EF4-FFF2-40B4-BE49-F238E27FC236}">
                <a16:creationId xmlns:a16="http://schemas.microsoft.com/office/drawing/2014/main" id="{4EA49122-04DA-D88B-0286-410B95A0FD0C}"/>
              </a:ext>
            </a:extLst>
          </p:cNvPr>
          <p:cNvCxnSpPr>
            <a:cxnSpLocks/>
          </p:cNvCxnSpPr>
          <p:nvPr/>
        </p:nvCxnSpPr>
        <p:spPr>
          <a:xfrm>
            <a:off x="1113468" y="5644663"/>
            <a:ext cx="21213439"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1197CC1-467E-ED49-C85B-BCCC88FDFEFD}"/>
              </a:ext>
            </a:extLst>
          </p:cNvPr>
          <p:cNvCxnSpPr>
            <a:cxnSpLocks/>
          </p:cNvCxnSpPr>
          <p:nvPr/>
        </p:nvCxnSpPr>
        <p:spPr>
          <a:xfrm>
            <a:off x="1113468" y="6459219"/>
            <a:ext cx="21213439"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ADE880E-50D4-6318-BB79-A3E76B848502}"/>
              </a:ext>
            </a:extLst>
          </p:cNvPr>
          <p:cNvCxnSpPr>
            <a:cxnSpLocks/>
          </p:cNvCxnSpPr>
          <p:nvPr/>
        </p:nvCxnSpPr>
        <p:spPr>
          <a:xfrm>
            <a:off x="1113468" y="7238029"/>
            <a:ext cx="21213439"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09742B9-8FF3-F863-65D6-CB7A1318A21A}"/>
              </a:ext>
            </a:extLst>
          </p:cNvPr>
          <p:cNvCxnSpPr>
            <a:cxnSpLocks/>
          </p:cNvCxnSpPr>
          <p:nvPr/>
        </p:nvCxnSpPr>
        <p:spPr>
          <a:xfrm>
            <a:off x="1113468" y="8316604"/>
            <a:ext cx="21213439"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86E204E-FC34-9B9A-6797-D98203DB2AC0}"/>
              </a:ext>
            </a:extLst>
          </p:cNvPr>
          <p:cNvCxnSpPr>
            <a:cxnSpLocks/>
          </p:cNvCxnSpPr>
          <p:nvPr/>
        </p:nvCxnSpPr>
        <p:spPr>
          <a:xfrm>
            <a:off x="1113468" y="9056758"/>
            <a:ext cx="21213439"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A05EDA22-4AA0-9E2C-3BC9-9A09F3EA637C}"/>
              </a:ext>
            </a:extLst>
          </p:cNvPr>
          <p:cNvCxnSpPr>
            <a:cxnSpLocks/>
          </p:cNvCxnSpPr>
          <p:nvPr/>
        </p:nvCxnSpPr>
        <p:spPr>
          <a:xfrm>
            <a:off x="1113468" y="9815896"/>
            <a:ext cx="21213439"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D01C5136-286D-6991-D6BC-9E4E9286F1C0}"/>
              </a:ext>
            </a:extLst>
          </p:cNvPr>
          <p:cNvCxnSpPr>
            <a:cxnSpLocks/>
          </p:cNvCxnSpPr>
          <p:nvPr/>
        </p:nvCxnSpPr>
        <p:spPr>
          <a:xfrm>
            <a:off x="1113468" y="10982632"/>
            <a:ext cx="21213439"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ECFF886B-10E2-27B3-0C7C-43A4A96689CD}"/>
              </a:ext>
            </a:extLst>
          </p:cNvPr>
          <p:cNvCxnSpPr>
            <a:cxnSpLocks/>
          </p:cNvCxnSpPr>
          <p:nvPr/>
        </p:nvCxnSpPr>
        <p:spPr>
          <a:xfrm>
            <a:off x="1113468" y="11741967"/>
            <a:ext cx="21213439"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69162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9FB4113-7D9A-4941-0CFC-FA66A208DD6C}"/>
              </a:ext>
            </a:extLst>
          </p:cNvPr>
          <p:cNvSpPr txBox="1"/>
          <p:nvPr/>
        </p:nvSpPr>
        <p:spPr>
          <a:xfrm>
            <a:off x="1113467" y="782421"/>
            <a:ext cx="22568329" cy="923330"/>
          </a:xfrm>
          <a:prstGeom prst="rect">
            <a:avLst/>
          </a:prstGeom>
          <a:noFill/>
        </p:spPr>
        <p:txBody>
          <a:bodyPr wrap="square" lIns="0" tIns="0" rIns="0" bIns="0" rtlCol="0">
            <a:spAutoFit/>
          </a:bodyPr>
          <a:lstStyle/>
          <a:p>
            <a:r>
              <a:rPr lang="en-US" altLang="en-US" sz="6000" dirty="0">
                <a:solidFill>
                  <a:schemeClr val="tx2">
                    <a:lumMod val="60000"/>
                    <a:lumOff val="40000"/>
                  </a:schemeClr>
                </a:solidFill>
                <a:latin typeface="Montserrat Black" panose="00000A00000000000000" pitchFamily="2" charset="0"/>
              </a:rPr>
              <a:t>DETAILED PROCESS FOR SCENARIO TEST RUNS</a:t>
            </a:r>
            <a:endParaRPr lang="en-US" sz="5400" b="1" dirty="0">
              <a:solidFill>
                <a:schemeClr val="tx2">
                  <a:lumMod val="60000"/>
                  <a:lumOff val="40000"/>
                </a:schemeClr>
              </a:solidFill>
              <a:latin typeface="Montserrat Black" panose="00000A00000000000000" pitchFamily="2" charset="0"/>
            </a:endParaRPr>
          </a:p>
        </p:txBody>
      </p:sp>
      <p:sp>
        <p:nvSpPr>
          <p:cNvPr id="4" name="TextBox 3">
            <a:extLst>
              <a:ext uri="{FF2B5EF4-FFF2-40B4-BE49-F238E27FC236}">
                <a16:creationId xmlns:a16="http://schemas.microsoft.com/office/drawing/2014/main" id="{0B057EF6-F64A-426D-9B89-808FECD878A5}"/>
              </a:ext>
            </a:extLst>
          </p:cNvPr>
          <p:cNvSpPr txBox="1"/>
          <p:nvPr/>
        </p:nvSpPr>
        <p:spPr>
          <a:xfrm>
            <a:off x="1367219" y="3077408"/>
            <a:ext cx="11877725" cy="522451"/>
          </a:xfrm>
          <a:prstGeom prst="rect">
            <a:avLst/>
          </a:prstGeom>
          <a:noFill/>
        </p:spPr>
        <p:txBody>
          <a:bodyPr wrap="square">
            <a:spAutoFit/>
          </a:bodyPr>
          <a:lstStyle/>
          <a:p>
            <a:pPr eaLnBrk="1" hangingPunct="1">
              <a:lnSpc>
                <a:spcPct val="150000"/>
              </a:lnSpc>
            </a:pPr>
            <a:r>
              <a:rPr lang="en-US" altLang="en-US" sz="2100" dirty="0">
                <a:latin typeface="Montserrat Medium" panose="00000600000000000000" pitchFamily="2" charset="0"/>
              </a:rPr>
              <a:t>1. The Facilitator ensures assignment to all roles and people take their places.</a:t>
            </a:r>
          </a:p>
        </p:txBody>
      </p:sp>
      <p:cxnSp>
        <p:nvCxnSpPr>
          <p:cNvPr id="12" name="Straight Connector 11">
            <a:extLst>
              <a:ext uri="{FF2B5EF4-FFF2-40B4-BE49-F238E27FC236}">
                <a16:creationId xmlns:a16="http://schemas.microsoft.com/office/drawing/2014/main" id="{38B747C7-FF27-2BAC-C704-E286FBEE61D3}"/>
              </a:ext>
            </a:extLst>
          </p:cNvPr>
          <p:cNvCxnSpPr>
            <a:cxnSpLocks/>
          </p:cNvCxnSpPr>
          <p:nvPr/>
        </p:nvCxnSpPr>
        <p:spPr>
          <a:xfrm>
            <a:off x="1113468" y="1892189"/>
            <a:ext cx="4234387" cy="0"/>
          </a:xfrm>
          <a:prstGeom prst="line">
            <a:avLst/>
          </a:prstGeom>
          <a:ln w="571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97966D64-7B51-03B9-83A1-C4E1E4EF443E}"/>
              </a:ext>
            </a:extLst>
          </p:cNvPr>
          <p:cNvSpPr txBox="1"/>
          <p:nvPr/>
        </p:nvSpPr>
        <p:spPr>
          <a:xfrm>
            <a:off x="1311478" y="5330234"/>
            <a:ext cx="21607135" cy="3000821"/>
          </a:xfrm>
          <a:prstGeom prst="rect">
            <a:avLst/>
          </a:prstGeom>
          <a:noFill/>
        </p:spPr>
        <p:txBody>
          <a:bodyPr wrap="square">
            <a:spAutoFit/>
          </a:bodyPr>
          <a:lstStyle/>
          <a:p>
            <a:pPr marL="806450" lvl="1" indent="-341313" eaLnBrk="1" hangingPunct="1">
              <a:buClr>
                <a:schemeClr val="tx1"/>
              </a:buClr>
              <a:buSzPct val="110000"/>
              <a:buFont typeface="Courier New" panose="02070309020205020404" pitchFamily="49" charset="0"/>
              <a:buChar char="o"/>
            </a:pPr>
            <a:r>
              <a:rPr lang="en-US" altLang="en-US" sz="2100" dirty="0">
                <a:latin typeface="Montserrat Medium" panose="00000600000000000000" pitchFamily="2" charset="0"/>
              </a:rPr>
              <a:t>Scenario Owner facilitates to ensure the appropriate level of detail and any additional information (e.g. what expertise or tools do you require to complete the activity and where do you get it?)</a:t>
            </a:r>
            <a:br>
              <a:rPr lang="en-US" altLang="en-US" sz="2100" dirty="0">
                <a:latin typeface="Montserrat Medium" panose="00000600000000000000" pitchFamily="2" charset="0"/>
              </a:rPr>
            </a:br>
            <a:endParaRPr lang="en-US" altLang="en-US" sz="2100" dirty="0">
              <a:latin typeface="Montserrat Medium" panose="00000600000000000000" pitchFamily="2" charset="0"/>
            </a:endParaRPr>
          </a:p>
          <a:p>
            <a:pPr marL="806450" lvl="1" indent="-341313" eaLnBrk="1" hangingPunct="1">
              <a:buClr>
                <a:schemeClr val="tx1"/>
              </a:buClr>
              <a:buSzPct val="110000"/>
              <a:buFont typeface="Courier New" panose="02070309020205020404" pitchFamily="49" charset="0"/>
              <a:buChar char="o"/>
            </a:pPr>
            <a:r>
              <a:rPr lang="en-US" altLang="en-US" sz="2100" dirty="0">
                <a:latin typeface="Montserrat Medium" panose="00000600000000000000" pitchFamily="2" charset="0"/>
              </a:rPr>
              <a:t>Panel Members may solicit assistance from the SC as necessary; SC may trigger their escalation processes as necessary to engage the Panel Support Network</a:t>
            </a:r>
            <a:br>
              <a:rPr lang="en-US" altLang="en-US" sz="2100" dirty="0">
                <a:latin typeface="Montserrat Medium" panose="00000600000000000000" pitchFamily="2" charset="0"/>
              </a:rPr>
            </a:br>
            <a:endParaRPr lang="en-US" altLang="en-US" sz="2100" dirty="0">
              <a:latin typeface="Montserrat Medium" panose="00000600000000000000" pitchFamily="2" charset="0"/>
            </a:endParaRPr>
          </a:p>
          <a:p>
            <a:pPr marL="806450" lvl="1" indent="-341313" eaLnBrk="1" hangingPunct="1">
              <a:buClr>
                <a:schemeClr val="tx1"/>
              </a:buClr>
              <a:buSzPct val="110000"/>
              <a:buFont typeface="Courier New" panose="02070309020205020404" pitchFamily="49" charset="0"/>
              <a:buChar char="o"/>
            </a:pPr>
            <a:r>
              <a:rPr lang="en-US" altLang="en-US" sz="2100" dirty="0">
                <a:latin typeface="Montserrat Medium" panose="00000600000000000000" pitchFamily="2" charset="0"/>
              </a:rPr>
              <a:t>The Executive Council raises challenges or requests clarification as appropriate</a:t>
            </a:r>
            <a:br>
              <a:rPr lang="en-US" altLang="en-US" sz="2100" dirty="0">
                <a:latin typeface="Montserrat Medium" panose="00000600000000000000" pitchFamily="2" charset="0"/>
              </a:rPr>
            </a:br>
            <a:endParaRPr lang="en-US" altLang="en-US" sz="2100" dirty="0">
              <a:latin typeface="Montserrat Medium" panose="00000600000000000000" pitchFamily="2" charset="0"/>
            </a:endParaRPr>
          </a:p>
          <a:p>
            <a:pPr marL="806450" lvl="1" indent="-341313" eaLnBrk="1" hangingPunct="1">
              <a:buClr>
                <a:schemeClr val="tx1"/>
              </a:buClr>
              <a:buSzPct val="110000"/>
              <a:buFont typeface="Courier New" panose="02070309020205020404" pitchFamily="49" charset="0"/>
              <a:buChar char="o"/>
            </a:pPr>
            <a:r>
              <a:rPr lang="en-US" altLang="en-US" sz="2100" dirty="0">
                <a:latin typeface="Montserrat Medium" panose="00000600000000000000" pitchFamily="2" charset="0"/>
              </a:rPr>
              <a:t>Observers document any foreseeable Gaps, Challenges, and Clarifications</a:t>
            </a:r>
          </a:p>
        </p:txBody>
      </p:sp>
      <p:sp>
        <p:nvSpPr>
          <p:cNvPr id="14" name="Slide Number Placeholder 2">
            <a:extLst>
              <a:ext uri="{FF2B5EF4-FFF2-40B4-BE49-F238E27FC236}">
                <a16:creationId xmlns:a16="http://schemas.microsoft.com/office/drawing/2014/main" id="{0D36A910-39E0-2820-FD6C-6719595F48FD}"/>
              </a:ext>
            </a:extLst>
          </p:cNvPr>
          <p:cNvSpPr txBox="1">
            <a:spLocks/>
          </p:cNvSpPr>
          <p:nvPr/>
        </p:nvSpPr>
        <p:spPr bwMode="auto">
          <a:xfrm>
            <a:off x="21548196" y="13054127"/>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1pPr>
            <a:lvl2pPr marL="742950" indent="-28575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2pPr>
            <a:lvl3pPr marL="11430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3pPr>
            <a:lvl4pPr marL="16002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4pPr>
            <a:lvl5pPr marL="20574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5pPr>
            <a:lvl6pPr marL="25146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6pPr>
            <a:lvl7pPr marL="29718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7pPr>
            <a:lvl8pPr marL="34290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8pPr>
            <a:lvl9pPr marL="38862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9pPr>
          </a:lstStyle>
          <a:p>
            <a:pPr>
              <a:spcBef>
                <a:spcPct val="0"/>
              </a:spcBef>
              <a:spcAft>
                <a:spcPct val="0"/>
              </a:spcAft>
              <a:buClrTx/>
              <a:buFontTx/>
              <a:buNone/>
            </a:pPr>
            <a:fld id="{FA0C463E-6A4D-F042-9807-764166508018}" type="slidenum">
              <a:rPr lang="en-US" altLang="en-US" sz="1800" smtClean="0">
                <a:latin typeface="Montserrat Medium" panose="00000600000000000000" pitchFamily="2" charset="0"/>
              </a:rPr>
              <a:pPr>
                <a:spcBef>
                  <a:spcPct val="0"/>
                </a:spcBef>
                <a:spcAft>
                  <a:spcPct val="0"/>
                </a:spcAft>
                <a:buClrTx/>
                <a:buFontTx/>
                <a:buNone/>
              </a:pPr>
              <a:t>5</a:t>
            </a:fld>
            <a:endParaRPr lang="en-US" altLang="en-US" sz="1800" dirty="0">
              <a:latin typeface="Montserrat Medium" panose="00000600000000000000" pitchFamily="2" charset="0"/>
            </a:endParaRPr>
          </a:p>
        </p:txBody>
      </p:sp>
      <p:sp>
        <p:nvSpPr>
          <p:cNvPr id="21" name="TextBox 20">
            <a:extLst>
              <a:ext uri="{FF2B5EF4-FFF2-40B4-BE49-F238E27FC236}">
                <a16:creationId xmlns:a16="http://schemas.microsoft.com/office/drawing/2014/main" id="{7D9492B8-705F-FF36-B82E-BBE1325B342D}"/>
              </a:ext>
            </a:extLst>
          </p:cNvPr>
          <p:cNvSpPr txBox="1"/>
          <p:nvPr/>
        </p:nvSpPr>
        <p:spPr>
          <a:xfrm>
            <a:off x="1367220" y="3856672"/>
            <a:ext cx="15511986" cy="738664"/>
          </a:xfrm>
          <a:prstGeom prst="rect">
            <a:avLst/>
          </a:prstGeom>
          <a:noFill/>
        </p:spPr>
        <p:txBody>
          <a:bodyPr wrap="square">
            <a:spAutoFit/>
          </a:bodyPr>
          <a:lstStyle/>
          <a:p>
            <a:pPr marL="293688" indent="-293688" eaLnBrk="1" hangingPunct="1"/>
            <a:r>
              <a:rPr lang="en-US" altLang="en-US" sz="2100" dirty="0">
                <a:latin typeface="Montserrat Medium" panose="00000600000000000000" pitchFamily="2" charset="0"/>
              </a:rPr>
              <a:t>2. The Scenario Owner presents the scenario to the team. He/she describes an event that kicks off the process and passes the Koosh ball to the Panel Member who owns the initial process step.</a:t>
            </a:r>
          </a:p>
        </p:txBody>
      </p:sp>
      <p:sp>
        <p:nvSpPr>
          <p:cNvPr id="23" name="TextBox 22">
            <a:extLst>
              <a:ext uri="{FF2B5EF4-FFF2-40B4-BE49-F238E27FC236}">
                <a16:creationId xmlns:a16="http://schemas.microsoft.com/office/drawing/2014/main" id="{F5B817D2-E2ED-16DC-DE0E-362F6F0CBC0A}"/>
              </a:ext>
            </a:extLst>
          </p:cNvPr>
          <p:cNvSpPr txBox="1"/>
          <p:nvPr/>
        </p:nvSpPr>
        <p:spPr>
          <a:xfrm>
            <a:off x="1367219" y="4754754"/>
            <a:ext cx="16282425" cy="522451"/>
          </a:xfrm>
          <a:prstGeom prst="rect">
            <a:avLst/>
          </a:prstGeom>
          <a:noFill/>
        </p:spPr>
        <p:txBody>
          <a:bodyPr wrap="square">
            <a:spAutoFit/>
          </a:bodyPr>
          <a:lstStyle/>
          <a:p>
            <a:pPr eaLnBrk="1" hangingPunct="1">
              <a:lnSpc>
                <a:spcPct val="150000"/>
              </a:lnSpc>
            </a:pPr>
            <a:r>
              <a:rPr lang="en-US" altLang="en-US" sz="2100" dirty="0">
                <a:latin typeface="Montserrat Medium" panose="00000600000000000000" pitchFamily="2" charset="0"/>
              </a:rPr>
              <a:t>3. The Panel Member describes their activity and then passes the Koosh ball to the next Panel Member in the process.</a:t>
            </a:r>
          </a:p>
        </p:txBody>
      </p:sp>
      <p:sp>
        <p:nvSpPr>
          <p:cNvPr id="17" name="TextBox 16">
            <a:extLst>
              <a:ext uri="{FF2B5EF4-FFF2-40B4-BE49-F238E27FC236}">
                <a16:creationId xmlns:a16="http://schemas.microsoft.com/office/drawing/2014/main" id="{9D4F33FD-3D7A-1501-A813-22E39F812E40}"/>
              </a:ext>
            </a:extLst>
          </p:cNvPr>
          <p:cNvSpPr txBox="1"/>
          <p:nvPr/>
        </p:nvSpPr>
        <p:spPr>
          <a:xfrm>
            <a:off x="1279507" y="9859025"/>
            <a:ext cx="7881746" cy="1061829"/>
          </a:xfrm>
          <a:prstGeom prst="rect">
            <a:avLst/>
          </a:prstGeom>
          <a:noFill/>
        </p:spPr>
        <p:txBody>
          <a:bodyPr wrap="square">
            <a:spAutoFit/>
          </a:bodyPr>
          <a:lstStyle/>
          <a:p>
            <a:pPr marL="806450" lvl="1" indent="-341313" eaLnBrk="1" hangingPunct="1">
              <a:buClr>
                <a:schemeClr val="tx1"/>
              </a:buClr>
              <a:buSzPct val="110000"/>
              <a:buFont typeface="Courier New" panose="02070309020205020404" pitchFamily="49" charset="0"/>
              <a:buChar char="o"/>
            </a:pPr>
            <a:r>
              <a:rPr lang="en-US" altLang="en-US" sz="2100" dirty="0">
                <a:latin typeface="Montserrat Medium" panose="00000600000000000000" pitchFamily="2" charset="0"/>
              </a:rPr>
              <a:t>Ensures complete documentation</a:t>
            </a:r>
            <a:br>
              <a:rPr lang="en-US" altLang="en-US" sz="2100" dirty="0">
                <a:latin typeface="Montserrat Medium" panose="00000600000000000000" pitchFamily="2" charset="0"/>
              </a:rPr>
            </a:br>
            <a:endParaRPr lang="en-US" altLang="en-US" sz="2100" dirty="0">
              <a:latin typeface="Montserrat Medium" panose="00000600000000000000" pitchFamily="2" charset="0"/>
            </a:endParaRPr>
          </a:p>
          <a:p>
            <a:pPr marL="806450" lvl="1" indent="-341313" eaLnBrk="1" hangingPunct="1">
              <a:buClr>
                <a:schemeClr val="tx1"/>
              </a:buClr>
              <a:buSzPct val="110000"/>
              <a:buFont typeface="Courier New" panose="02070309020205020404" pitchFamily="49" charset="0"/>
              <a:buChar char="o"/>
            </a:pPr>
            <a:r>
              <a:rPr lang="en-US" altLang="en-US" sz="2100" dirty="0">
                <a:latin typeface="Montserrat Medium" panose="00000600000000000000" pitchFamily="2" charset="0"/>
              </a:rPr>
              <a:t>Highlights the need for action items to close gaps</a:t>
            </a:r>
          </a:p>
        </p:txBody>
      </p:sp>
      <p:sp>
        <p:nvSpPr>
          <p:cNvPr id="26" name="TextBox 25">
            <a:extLst>
              <a:ext uri="{FF2B5EF4-FFF2-40B4-BE49-F238E27FC236}">
                <a16:creationId xmlns:a16="http://schemas.microsoft.com/office/drawing/2014/main" id="{7822D89C-D667-84B5-B9A6-22BC0B342BAA}"/>
              </a:ext>
            </a:extLst>
          </p:cNvPr>
          <p:cNvSpPr txBox="1"/>
          <p:nvPr/>
        </p:nvSpPr>
        <p:spPr>
          <a:xfrm>
            <a:off x="1353366" y="8548384"/>
            <a:ext cx="15770852" cy="522451"/>
          </a:xfrm>
          <a:prstGeom prst="rect">
            <a:avLst/>
          </a:prstGeom>
          <a:noFill/>
        </p:spPr>
        <p:txBody>
          <a:bodyPr wrap="square">
            <a:spAutoFit/>
          </a:bodyPr>
          <a:lstStyle/>
          <a:p>
            <a:pPr eaLnBrk="1" hangingPunct="1">
              <a:lnSpc>
                <a:spcPct val="150000"/>
              </a:lnSpc>
            </a:pPr>
            <a:r>
              <a:rPr lang="en-US" altLang="en-US" sz="2100" dirty="0">
                <a:latin typeface="Montserrat Medium" panose="00000600000000000000" pitchFamily="2" charset="0"/>
              </a:rPr>
              <a:t>4. The Documenters capture ongoing information as required (refer to “documentation requirements”)</a:t>
            </a:r>
          </a:p>
        </p:txBody>
      </p:sp>
      <p:sp>
        <p:nvSpPr>
          <p:cNvPr id="28" name="TextBox 27">
            <a:extLst>
              <a:ext uri="{FF2B5EF4-FFF2-40B4-BE49-F238E27FC236}">
                <a16:creationId xmlns:a16="http://schemas.microsoft.com/office/drawing/2014/main" id="{22B7704C-ACDF-296E-84AF-F062CF0AA712}"/>
              </a:ext>
            </a:extLst>
          </p:cNvPr>
          <p:cNvSpPr txBox="1"/>
          <p:nvPr/>
        </p:nvSpPr>
        <p:spPr>
          <a:xfrm>
            <a:off x="1367221" y="9310382"/>
            <a:ext cx="15770852" cy="522451"/>
          </a:xfrm>
          <a:prstGeom prst="rect">
            <a:avLst/>
          </a:prstGeom>
          <a:noFill/>
        </p:spPr>
        <p:txBody>
          <a:bodyPr wrap="square">
            <a:spAutoFit/>
          </a:bodyPr>
          <a:lstStyle/>
          <a:p>
            <a:pPr eaLnBrk="1" hangingPunct="1">
              <a:lnSpc>
                <a:spcPct val="150000"/>
              </a:lnSpc>
            </a:pPr>
            <a:r>
              <a:rPr lang="en-US" altLang="en-US" sz="2100" dirty="0">
                <a:latin typeface="Montserrat Medium" panose="00000600000000000000" pitchFamily="2" charset="0"/>
              </a:rPr>
              <a:t>5. Following scenario completion, the Scenario Owner facilitates a scenario debrief</a:t>
            </a:r>
          </a:p>
        </p:txBody>
      </p:sp>
      <p:sp>
        <p:nvSpPr>
          <p:cNvPr id="31" name="TextBox 30">
            <a:extLst>
              <a:ext uri="{FF2B5EF4-FFF2-40B4-BE49-F238E27FC236}">
                <a16:creationId xmlns:a16="http://schemas.microsoft.com/office/drawing/2014/main" id="{D0D9510A-B132-7FF5-D0BF-D83F894BD902}"/>
              </a:ext>
            </a:extLst>
          </p:cNvPr>
          <p:cNvSpPr txBox="1"/>
          <p:nvPr/>
        </p:nvSpPr>
        <p:spPr>
          <a:xfrm>
            <a:off x="1325657" y="11184159"/>
            <a:ext cx="18806384" cy="738664"/>
          </a:xfrm>
          <a:prstGeom prst="rect">
            <a:avLst/>
          </a:prstGeom>
          <a:noFill/>
        </p:spPr>
        <p:txBody>
          <a:bodyPr wrap="square">
            <a:spAutoFit/>
          </a:bodyPr>
          <a:lstStyle/>
          <a:p>
            <a:pPr marL="293688" indent="-293688" eaLnBrk="1" hangingPunct="1"/>
            <a:r>
              <a:rPr lang="en-US" altLang="en-US" sz="2100" dirty="0">
                <a:latin typeface="Montserrat Medium" panose="00000600000000000000" pitchFamily="2" charset="0"/>
              </a:rPr>
              <a:t>6. During the Friday session, we will conduct a follow-up dry run session to work through additional gaps, challenges, and clarifications based on feedback from Observers</a:t>
            </a:r>
          </a:p>
        </p:txBody>
      </p:sp>
    </p:spTree>
    <p:extLst>
      <p:ext uri="{BB962C8B-B14F-4D97-AF65-F5344CB8AC3E}">
        <p14:creationId xmlns:p14="http://schemas.microsoft.com/office/powerpoint/2010/main" val="3831300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33EBB40C-90F4-5D69-CAC5-17D037FA0A48}"/>
              </a:ext>
            </a:extLst>
          </p:cNvPr>
          <p:cNvGraphicFramePr>
            <a:graphicFrameLocks noChangeAspect="1"/>
          </p:cNvGraphicFramePr>
          <p:nvPr>
            <p:extLst>
              <p:ext uri="{D42A27DB-BD31-4B8C-83A1-F6EECF244321}">
                <p14:modId xmlns:p14="http://schemas.microsoft.com/office/powerpoint/2010/main" val="1265531134"/>
              </p:ext>
            </p:extLst>
          </p:nvPr>
        </p:nvGraphicFramePr>
        <p:xfrm>
          <a:off x="3175" y="0"/>
          <a:ext cx="24380825" cy="13714413"/>
        </p:xfrm>
        <a:graphic>
          <a:graphicData uri="http://schemas.openxmlformats.org/presentationml/2006/ole">
            <mc:AlternateContent xmlns:mc="http://schemas.openxmlformats.org/markup-compatibility/2006">
              <mc:Choice xmlns:v="urn:schemas-microsoft-com:vml" Requires="v">
                <p:oleObj r:id="rId3" imgW="24380640" imgH="13714200" progId="">
                  <p:embed/>
                </p:oleObj>
              </mc:Choice>
              <mc:Fallback>
                <p:oleObj r:id="rId3" imgW="24380640" imgH="13714200" progId="">
                  <p:embed/>
                  <p:pic>
                    <p:nvPicPr>
                      <p:cNvPr id="0" name=""/>
                      <p:cNvPicPr/>
                      <p:nvPr/>
                    </p:nvPicPr>
                    <p:blipFill>
                      <a:blip r:embed="rId4"/>
                      <a:stretch>
                        <a:fillRect/>
                      </a:stretch>
                    </p:blipFill>
                    <p:spPr>
                      <a:xfrm>
                        <a:off x="3175" y="0"/>
                        <a:ext cx="24380825" cy="13714413"/>
                      </a:xfrm>
                      <a:prstGeom prst="rect">
                        <a:avLst/>
                      </a:prstGeom>
                    </p:spPr>
                  </p:pic>
                </p:oleObj>
              </mc:Fallback>
            </mc:AlternateContent>
          </a:graphicData>
        </a:graphic>
      </p:graphicFrame>
      <p:grpSp>
        <p:nvGrpSpPr>
          <p:cNvPr id="3" name="Group 2">
            <a:extLst>
              <a:ext uri="{FF2B5EF4-FFF2-40B4-BE49-F238E27FC236}">
                <a16:creationId xmlns:a16="http://schemas.microsoft.com/office/drawing/2014/main" id="{7DB6E4C8-AE71-F6E6-6A33-127DFB35E5F9}"/>
              </a:ext>
            </a:extLst>
          </p:cNvPr>
          <p:cNvGrpSpPr/>
          <p:nvPr/>
        </p:nvGrpSpPr>
        <p:grpSpPr>
          <a:xfrm>
            <a:off x="1113468" y="3562261"/>
            <a:ext cx="13239842" cy="6645189"/>
            <a:chOff x="1113468" y="2638931"/>
            <a:chExt cx="13239842" cy="6645189"/>
          </a:xfrm>
        </p:grpSpPr>
        <p:sp>
          <p:nvSpPr>
            <p:cNvPr id="4" name="TextBox 3">
              <a:extLst>
                <a:ext uri="{FF2B5EF4-FFF2-40B4-BE49-F238E27FC236}">
                  <a16:creationId xmlns:a16="http://schemas.microsoft.com/office/drawing/2014/main" id="{0B057EF6-F64A-426D-9B89-808FECD878A5}"/>
                </a:ext>
              </a:extLst>
            </p:cNvPr>
            <p:cNvSpPr txBox="1"/>
            <p:nvPr/>
          </p:nvSpPr>
          <p:spPr>
            <a:xfrm>
              <a:off x="1113468" y="4267362"/>
              <a:ext cx="10524350" cy="5016758"/>
            </a:xfrm>
            <a:prstGeom prst="rect">
              <a:avLst/>
            </a:prstGeom>
            <a:noFill/>
          </p:spPr>
          <p:txBody>
            <a:bodyPr wrap="square">
              <a:spAutoFit/>
            </a:bodyPr>
            <a:lstStyle/>
            <a:p>
              <a:pPr marL="342900" indent="-342900" eaLnBrk="1" hangingPunct="1">
                <a:buClr>
                  <a:schemeClr val="bg1"/>
                </a:buClr>
                <a:buSzPct val="110000"/>
                <a:buFont typeface="Arial" panose="020B0604020202020204" pitchFamily="34" charset="0"/>
                <a:buChar char="•"/>
              </a:pPr>
              <a:r>
                <a:rPr lang="en-US" altLang="en-US" sz="3200" dirty="0">
                  <a:solidFill>
                    <a:schemeClr val="bg1"/>
                  </a:solidFill>
                  <a:latin typeface="Montserrat Medium" panose="00000600000000000000" pitchFamily="2" charset="0"/>
                </a:rPr>
                <a:t>Day 1 readiness assessment achieved</a:t>
              </a:r>
              <a:br>
                <a:rPr lang="en-US" altLang="en-US" sz="3200" dirty="0">
                  <a:solidFill>
                    <a:schemeClr val="bg1"/>
                  </a:solidFill>
                  <a:latin typeface="Montserrat Medium" panose="00000600000000000000" pitchFamily="2" charset="0"/>
                </a:rPr>
              </a:br>
              <a:endParaRPr lang="en-US" altLang="en-US" sz="3200" dirty="0">
                <a:solidFill>
                  <a:schemeClr val="bg1"/>
                </a:solidFill>
                <a:latin typeface="Montserrat Medium" panose="00000600000000000000" pitchFamily="2" charset="0"/>
              </a:endParaRPr>
            </a:p>
            <a:p>
              <a:pPr marL="342900" indent="-342900" eaLnBrk="1" hangingPunct="1">
                <a:buClr>
                  <a:schemeClr val="bg1"/>
                </a:buClr>
                <a:buSzPct val="110000"/>
                <a:buFont typeface="Arial" panose="020B0604020202020204" pitchFamily="34" charset="0"/>
                <a:buChar char="•"/>
              </a:pPr>
              <a:r>
                <a:rPr lang="en-US" altLang="en-US" sz="3200" dirty="0">
                  <a:solidFill>
                    <a:schemeClr val="bg1"/>
                  </a:solidFill>
                  <a:latin typeface="Montserrat Medium" panose="00000600000000000000" pitchFamily="2" charset="0"/>
                </a:rPr>
                <a:t>All documentation has been completed, including specific action items and timing for remediation of gaps</a:t>
              </a:r>
              <a:br>
                <a:rPr lang="en-US" altLang="en-US" sz="3200" dirty="0">
                  <a:solidFill>
                    <a:schemeClr val="bg1"/>
                  </a:solidFill>
                  <a:latin typeface="Montserrat Medium" panose="00000600000000000000" pitchFamily="2" charset="0"/>
                </a:rPr>
              </a:br>
              <a:endParaRPr lang="en-US" altLang="en-US" sz="3200" dirty="0">
                <a:solidFill>
                  <a:schemeClr val="bg1"/>
                </a:solidFill>
                <a:latin typeface="Montserrat Medium" panose="00000600000000000000" pitchFamily="2" charset="0"/>
              </a:endParaRPr>
            </a:p>
            <a:p>
              <a:pPr marL="342900" indent="-342900" eaLnBrk="1" hangingPunct="1">
                <a:buClr>
                  <a:schemeClr val="bg1"/>
                </a:buClr>
                <a:buSzPct val="110000"/>
                <a:buFont typeface="Arial" panose="020B0604020202020204" pitchFamily="34" charset="0"/>
                <a:buChar char="•"/>
              </a:pPr>
              <a:r>
                <a:rPr lang="en-US" altLang="en-US" sz="3200" dirty="0">
                  <a:solidFill>
                    <a:schemeClr val="bg1"/>
                  </a:solidFill>
                  <a:latin typeface="Montserrat Medium" panose="00000600000000000000" pitchFamily="2" charset="0"/>
                </a:rPr>
                <a:t>Observers have completed scenario worksheet with Gaps, Challenges and Clarifications</a:t>
              </a:r>
              <a:br>
                <a:rPr lang="en-US" altLang="en-US" sz="3200" dirty="0">
                  <a:solidFill>
                    <a:schemeClr val="bg1"/>
                  </a:solidFill>
                  <a:latin typeface="Montserrat Medium" panose="00000600000000000000" pitchFamily="2" charset="0"/>
                </a:rPr>
              </a:br>
              <a:endParaRPr lang="en-US" altLang="en-US" sz="3200" dirty="0">
                <a:solidFill>
                  <a:schemeClr val="bg1"/>
                </a:solidFill>
                <a:latin typeface="Montserrat Medium" panose="00000600000000000000" pitchFamily="2" charset="0"/>
              </a:endParaRPr>
            </a:p>
            <a:p>
              <a:pPr marL="342900" indent="-342900" eaLnBrk="1" hangingPunct="1">
                <a:buClr>
                  <a:schemeClr val="bg1"/>
                </a:buClr>
                <a:buSzPct val="110000"/>
                <a:buFont typeface="Arial" panose="020B0604020202020204" pitchFamily="34" charset="0"/>
                <a:buChar char="•"/>
              </a:pPr>
              <a:r>
                <a:rPr lang="en-US" altLang="en-US" sz="3200" dirty="0">
                  <a:solidFill>
                    <a:schemeClr val="bg1"/>
                  </a:solidFill>
                  <a:latin typeface="Montserrat Medium" panose="00000600000000000000" pitchFamily="2" charset="0"/>
                </a:rPr>
                <a:t>Customer support processes validated</a:t>
              </a:r>
            </a:p>
          </p:txBody>
        </p:sp>
        <p:sp>
          <p:nvSpPr>
            <p:cNvPr id="7" name="TextBox 6">
              <a:extLst>
                <a:ext uri="{FF2B5EF4-FFF2-40B4-BE49-F238E27FC236}">
                  <a16:creationId xmlns:a16="http://schemas.microsoft.com/office/drawing/2014/main" id="{51061219-4519-92F7-7F26-25204F8E9533}"/>
                </a:ext>
              </a:extLst>
            </p:cNvPr>
            <p:cNvSpPr txBox="1"/>
            <p:nvPr/>
          </p:nvSpPr>
          <p:spPr>
            <a:xfrm>
              <a:off x="1113468" y="2638931"/>
              <a:ext cx="13239842" cy="923330"/>
            </a:xfrm>
            <a:prstGeom prst="rect">
              <a:avLst/>
            </a:prstGeom>
            <a:noFill/>
          </p:spPr>
          <p:txBody>
            <a:bodyPr wrap="square" lIns="0" tIns="0" rIns="0" bIns="0" rtlCol="0">
              <a:spAutoFit/>
            </a:bodyPr>
            <a:lstStyle/>
            <a:p>
              <a:r>
                <a:rPr lang="en-US" altLang="en-US" sz="6000" dirty="0">
                  <a:solidFill>
                    <a:schemeClr val="bg1"/>
                  </a:solidFill>
                  <a:latin typeface="Montserrat Black" panose="00000A00000000000000" pitchFamily="2" charset="0"/>
                </a:rPr>
                <a:t>EXIT CRITERIA</a:t>
              </a:r>
              <a:endParaRPr lang="en-US" sz="4800" b="1" dirty="0">
                <a:solidFill>
                  <a:schemeClr val="bg1"/>
                </a:solidFill>
                <a:latin typeface="Montserrat Black" panose="00000A00000000000000" pitchFamily="2" charset="0"/>
              </a:endParaRPr>
            </a:p>
          </p:txBody>
        </p:sp>
        <p:cxnSp>
          <p:nvCxnSpPr>
            <p:cNvPr id="8" name="Straight Connector 7">
              <a:extLst>
                <a:ext uri="{FF2B5EF4-FFF2-40B4-BE49-F238E27FC236}">
                  <a16:creationId xmlns:a16="http://schemas.microsoft.com/office/drawing/2014/main" id="{9FC3C447-AB52-F34E-8487-36FD95AE3996}"/>
                </a:ext>
              </a:extLst>
            </p:cNvPr>
            <p:cNvCxnSpPr>
              <a:cxnSpLocks/>
            </p:cNvCxnSpPr>
            <p:nvPr/>
          </p:nvCxnSpPr>
          <p:spPr>
            <a:xfrm>
              <a:off x="1113468" y="3829695"/>
              <a:ext cx="4234387" cy="0"/>
            </a:xfrm>
            <a:prstGeom prst="line">
              <a:avLst/>
            </a:prstGeom>
            <a:ln w="57150">
              <a:solidFill>
                <a:schemeClr val="bg1"/>
              </a:solidFill>
            </a:ln>
            <a:effectLst/>
          </p:spPr>
          <p:style>
            <a:lnRef idx="2">
              <a:schemeClr val="accent1"/>
            </a:lnRef>
            <a:fillRef idx="0">
              <a:schemeClr val="accent1"/>
            </a:fillRef>
            <a:effectRef idx="1">
              <a:schemeClr val="accent1"/>
            </a:effectRef>
            <a:fontRef idx="minor">
              <a:schemeClr val="tx1"/>
            </a:fontRef>
          </p:style>
        </p:cxnSp>
      </p:grpSp>
      <p:sp>
        <p:nvSpPr>
          <p:cNvPr id="9" name="Slide Number Placeholder 2">
            <a:extLst>
              <a:ext uri="{FF2B5EF4-FFF2-40B4-BE49-F238E27FC236}">
                <a16:creationId xmlns:a16="http://schemas.microsoft.com/office/drawing/2014/main" id="{71E6A12A-290D-B5DB-B9FF-0D2A92D422CA}"/>
              </a:ext>
            </a:extLst>
          </p:cNvPr>
          <p:cNvSpPr txBox="1">
            <a:spLocks/>
          </p:cNvSpPr>
          <p:nvPr/>
        </p:nvSpPr>
        <p:spPr bwMode="auto">
          <a:xfrm>
            <a:off x="21548196" y="13054127"/>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1pPr>
            <a:lvl2pPr marL="742950" indent="-28575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2pPr>
            <a:lvl3pPr marL="11430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3pPr>
            <a:lvl4pPr marL="16002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4pPr>
            <a:lvl5pPr marL="20574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5pPr>
            <a:lvl6pPr marL="25146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6pPr>
            <a:lvl7pPr marL="29718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7pPr>
            <a:lvl8pPr marL="34290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8pPr>
            <a:lvl9pPr marL="38862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9pPr>
          </a:lstStyle>
          <a:p>
            <a:pPr>
              <a:spcBef>
                <a:spcPct val="0"/>
              </a:spcBef>
              <a:spcAft>
                <a:spcPct val="0"/>
              </a:spcAft>
              <a:buClrTx/>
              <a:buFontTx/>
              <a:buNone/>
            </a:pPr>
            <a:fld id="{FA0C463E-6A4D-F042-9807-764166508018}" type="slidenum">
              <a:rPr lang="en-US" altLang="en-US" sz="1800" smtClean="0">
                <a:solidFill>
                  <a:schemeClr val="bg1"/>
                </a:solidFill>
                <a:latin typeface="Montserrat Medium" panose="00000600000000000000" pitchFamily="2" charset="0"/>
              </a:rPr>
              <a:pPr>
                <a:spcBef>
                  <a:spcPct val="0"/>
                </a:spcBef>
                <a:spcAft>
                  <a:spcPct val="0"/>
                </a:spcAft>
                <a:buClrTx/>
                <a:buFontTx/>
                <a:buNone/>
              </a:pPr>
              <a:t>6</a:t>
            </a:fld>
            <a:endParaRPr lang="en-US" altLang="en-US" sz="1800" dirty="0">
              <a:solidFill>
                <a:schemeClr val="bg1"/>
              </a:solidFill>
              <a:latin typeface="Montserrat Medium" panose="00000600000000000000" pitchFamily="2" charset="0"/>
            </a:endParaRPr>
          </a:p>
        </p:txBody>
      </p:sp>
      <p:sp>
        <p:nvSpPr>
          <p:cNvPr id="5" name="Holder 5">
            <a:extLst>
              <a:ext uri="{FF2B5EF4-FFF2-40B4-BE49-F238E27FC236}">
                <a16:creationId xmlns:a16="http://schemas.microsoft.com/office/drawing/2014/main" id="{B9EE866E-CF7F-714D-7D21-277CC07C03EE}"/>
              </a:ext>
            </a:extLst>
          </p:cNvPr>
          <p:cNvSpPr txBox="1">
            <a:spLocks/>
          </p:cNvSpPr>
          <p:nvPr/>
        </p:nvSpPr>
        <p:spPr>
          <a:xfrm>
            <a:off x="863008" y="13131368"/>
            <a:ext cx="4521517" cy="24622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600" kern="1200" dirty="0">
                <a:solidFill>
                  <a:schemeClr val="bg1"/>
                </a:solidFill>
                <a:effectLst/>
                <a:latin typeface="Montserrat" pitchFamily="2" charset="77"/>
                <a:ea typeface="Calibri" panose="020F0502020204030204" pitchFamily="34" charset="0"/>
                <a:cs typeface="Times New Roman" panose="02020603050405020304" pitchFamily="18" charset="0"/>
              </a:rPr>
              <a:t>© 100-Day Advisors    MandAPlaybook.com</a:t>
            </a:r>
            <a:endParaRPr lang="en-US" sz="1600" dirty="0">
              <a:solidFill>
                <a:schemeClr val="bg1"/>
              </a:solidFill>
              <a:effectLst/>
              <a:latin typeface="Montserrat"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35648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a:extLst>
              <a:ext uri="{FF2B5EF4-FFF2-40B4-BE49-F238E27FC236}">
                <a16:creationId xmlns:a16="http://schemas.microsoft.com/office/drawing/2014/main" id="{9D9ED240-D4BB-36B0-235F-53B03B7719E6}"/>
              </a:ext>
            </a:extLst>
          </p:cNvPr>
          <p:cNvGraphicFramePr>
            <a:graphicFrameLocks noChangeAspect="1"/>
          </p:cNvGraphicFramePr>
          <p:nvPr>
            <p:extLst>
              <p:ext uri="{D42A27DB-BD31-4B8C-83A1-F6EECF244321}">
                <p14:modId xmlns:p14="http://schemas.microsoft.com/office/powerpoint/2010/main" val="892747112"/>
              </p:ext>
            </p:extLst>
          </p:nvPr>
        </p:nvGraphicFramePr>
        <p:xfrm>
          <a:off x="3175" y="0"/>
          <a:ext cx="24380825" cy="13714413"/>
        </p:xfrm>
        <a:graphic>
          <a:graphicData uri="http://schemas.openxmlformats.org/presentationml/2006/ole">
            <mc:AlternateContent xmlns:mc="http://schemas.openxmlformats.org/markup-compatibility/2006">
              <mc:Choice xmlns:v="urn:schemas-microsoft-com:vml" Requires="v">
                <p:oleObj r:id="rId3" imgW="24380640" imgH="13714200" progId="">
                  <p:embed/>
                </p:oleObj>
              </mc:Choice>
              <mc:Fallback>
                <p:oleObj r:id="rId3" imgW="24380640" imgH="13714200" progId="">
                  <p:embed/>
                  <p:pic>
                    <p:nvPicPr>
                      <p:cNvPr id="0" name=""/>
                      <p:cNvPicPr/>
                      <p:nvPr/>
                    </p:nvPicPr>
                    <p:blipFill>
                      <a:blip r:embed="rId4"/>
                      <a:stretch>
                        <a:fillRect/>
                      </a:stretch>
                    </p:blipFill>
                    <p:spPr>
                      <a:xfrm>
                        <a:off x="3175" y="0"/>
                        <a:ext cx="24380825" cy="13714413"/>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0B057EF6-F64A-426D-9B89-808FECD878A5}"/>
              </a:ext>
            </a:extLst>
          </p:cNvPr>
          <p:cNvSpPr txBox="1"/>
          <p:nvPr/>
        </p:nvSpPr>
        <p:spPr>
          <a:xfrm>
            <a:off x="1376282" y="3553096"/>
            <a:ext cx="8806387" cy="1077218"/>
          </a:xfrm>
          <a:prstGeom prst="rect">
            <a:avLst/>
          </a:prstGeom>
          <a:noFill/>
        </p:spPr>
        <p:txBody>
          <a:bodyPr wrap="square">
            <a:spAutoFit/>
          </a:bodyPr>
          <a:lstStyle/>
          <a:p>
            <a:pPr marL="457200" indent="-457200" eaLnBrk="1" hangingPunct="1">
              <a:buClr>
                <a:schemeClr val="bg1"/>
              </a:buClr>
              <a:buFont typeface="Arial" panose="020B0604020202020204" pitchFamily="34" charset="0"/>
              <a:buChar char="•"/>
            </a:pPr>
            <a:r>
              <a:rPr lang="en-US" altLang="en-US" sz="3200" dirty="0">
                <a:solidFill>
                  <a:schemeClr val="bg1"/>
                </a:solidFill>
                <a:latin typeface="Montserrat Medium" panose="00000600000000000000" pitchFamily="2" charset="0"/>
              </a:rPr>
              <a:t>During the scenarios, Observers are to document the following:</a:t>
            </a:r>
          </a:p>
        </p:txBody>
      </p:sp>
      <p:sp>
        <p:nvSpPr>
          <p:cNvPr id="7" name="TextBox 6">
            <a:extLst>
              <a:ext uri="{FF2B5EF4-FFF2-40B4-BE49-F238E27FC236}">
                <a16:creationId xmlns:a16="http://schemas.microsoft.com/office/drawing/2014/main" id="{51061219-4519-92F7-7F26-25204F8E9533}"/>
              </a:ext>
            </a:extLst>
          </p:cNvPr>
          <p:cNvSpPr txBox="1"/>
          <p:nvPr/>
        </p:nvSpPr>
        <p:spPr>
          <a:xfrm>
            <a:off x="1487117" y="1764183"/>
            <a:ext cx="12395137" cy="923330"/>
          </a:xfrm>
          <a:prstGeom prst="rect">
            <a:avLst/>
          </a:prstGeom>
          <a:noFill/>
        </p:spPr>
        <p:txBody>
          <a:bodyPr wrap="square" lIns="0" tIns="0" rIns="0" bIns="0" rtlCol="0">
            <a:spAutoFit/>
          </a:bodyPr>
          <a:lstStyle/>
          <a:p>
            <a:r>
              <a:rPr lang="en-US" altLang="en-US" sz="6000" dirty="0">
                <a:solidFill>
                  <a:schemeClr val="bg1"/>
                </a:solidFill>
                <a:latin typeface="Montserrat Black" panose="00000A00000000000000" pitchFamily="2" charset="0"/>
              </a:rPr>
              <a:t>2</a:t>
            </a:r>
            <a:r>
              <a:rPr lang="en-US" altLang="en-US" sz="6000" baseline="30000" dirty="0">
                <a:solidFill>
                  <a:schemeClr val="bg1"/>
                </a:solidFill>
                <a:latin typeface="Montserrat Black" panose="00000A00000000000000" pitchFamily="2" charset="0"/>
              </a:rPr>
              <a:t>ND</a:t>
            </a:r>
            <a:r>
              <a:rPr lang="en-US" altLang="en-US" sz="6000" dirty="0">
                <a:solidFill>
                  <a:schemeClr val="bg1"/>
                </a:solidFill>
                <a:latin typeface="Montserrat Black" panose="00000A00000000000000" pitchFamily="2" charset="0"/>
              </a:rPr>
              <a:t> DAY FEEDBACK SESSION</a:t>
            </a:r>
            <a:endParaRPr lang="en-US" sz="6000" b="1" dirty="0">
              <a:solidFill>
                <a:schemeClr val="bg1"/>
              </a:solidFill>
              <a:latin typeface="Montserrat Black" panose="00000A00000000000000" pitchFamily="2" charset="0"/>
            </a:endParaRPr>
          </a:p>
        </p:txBody>
      </p:sp>
      <p:cxnSp>
        <p:nvCxnSpPr>
          <p:cNvPr id="8" name="Straight Connector 7">
            <a:extLst>
              <a:ext uri="{FF2B5EF4-FFF2-40B4-BE49-F238E27FC236}">
                <a16:creationId xmlns:a16="http://schemas.microsoft.com/office/drawing/2014/main" id="{9FC3C447-AB52-F34E-8487-36FD95AE3996}"/>
              </a:ext>
            </a:extLst>
          </p:cNvPr>
          <p:cNvCxnSpPr>
            <a:cxnSpLocks/>
          </p:cNvCxnSpPr>
          <p:nvPr/>
        </p:nvCxnSpPr>
        <p:spPr>
          <a:xfrm>
            <a:off x="1487118" y="3088476"/>
            <a:ext cx="4234387" cy="0"/>
          </a:xfrm>
          <a:prstGeom prst="line">
            <a:avLst/>
          </a:prstGeom>
          <a:ln w="5715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CF2586C0-9415-C4F1-6B35-289425F22114}"/>
              </a:ext>
            </a:extLst>
          </p:cNvPr>
          <p:cNvSpPr txBox="1"/>
          <p:nvPr/>
        </p:nvSpPr>
        <p:spPr>
          <a:xfrm>
            <a:off x="1423174" y="4825867"/>
            <a:ext cx="8806387" cy="1384995"/>
          </a:xfrm>
          <a:prstGeom prst="rect">
            <a:avLst/>
          </a:prstGeom>
          <a:noFill/>
        </p:spPr>
        <p:txBody>
          <a:bodyPr wrap="square">
            <a:spAutoFit/>
          </a:bodyPr>
          <a:lstStyle/>
          <a:p>
            <a:pPr marL="914400" lvl="1" indent="-457200" eaLnBrk="1" hangingPunct="1">
              <a:buClr>
                <a:schemeClr val="bg1"/>
              </a:buClr>
              <a:buSzPct val="110000"/>
              <a:buFont typeface="Courier New" panose="02070309020205020404" pitchFamily="49" charset="0"/>
              <a:buChar char="o"/>
            </a:pPr>
            <a:r>
              <a:rPr lang="en-US" altLang="en-US" sz="2800" dirty="0">
                <a:solidFill>
                  <a:schemeClr val="bg1"/>
                </a:solidFill>
                <a:latin typeface="Montserrat Medium" panose="00000600000000000000" pitchFamily="2" charset="0"/>
              </a:rPr>
              <a:t>Gaps</a:t>
            </a:r>
          </a:p>
          <a:p>
            <a:pPr marL="914400" lvl="1" indent="-457200" eaLnBrk="1" hangingPunct="1">
              <a:buClr>
                <a:schemeClr val="bg1"/>
              </a:buClr>
              <a:buSzPct val="110000"/>
              <a:buFont typeface="Courier New" panose="02070309020205020404" pitchFamily="49" charset="0"/>
              <a:buChar char="o"/>
            </a:pPr>
            <a:r>
              <a:rPr lang="en-US" altLang="en-US" sz="2800" dirty="0">
                <a:solidFill>
                  <a:schemeClr val="bg1"/>
                </a:solidFill>
                <a:latin typeface="Montserrat Medium" panose="00000600000000000000" pitchFamily="2" charset="0"/>
              </a:rPr>
              <a:t>Challenges</a:t>
            </a:r>
          </a:p>
          <a:p>
            <a:pPr marL="914400" lvl="1" indent="-457200" eaLnBrk="1" hangingPunct="1">
              <a:buClr>
                <a:schemeClr val="bg1"/>
              </a:buClr>
              <a:buSzPct val="110000"/>
              <a:buFont typeface="Courier New" panose="02070309020205020404" pitchFamily="49" charset="0"/>
              <a:buChar char="o"/>
            </a:pPr>
            <a:r>
              <a:rPr lang="en-US" altLang="en-US" sz="2800" dirty="0">
                <a:solidFill>
                  <a:schemeClr val="bg1"/>
                </a:solidFill>
                <a:latin typeface="Montserrat Medium" panose="00000600000000000000" pitchFamily="2" charset="0"/>
              </a:rPr>
              <a:t>Required Clarifications</a:t>
            </a:r>
          </a:p>
        </p:txBody>
      </p:sp>
      <p:sp>
        <p:nvSpPr>
          <p:cNvPr id="6" name="TextBox 5">
            <a:extLst>
              <a:ext uri="{FF2B5EF4-FFF2-40B4-BE49-F238E27FC236}">
                <a16:creationId xmlns:a16="http://schemas.microsoft.com/office/drawing/2014/main" id="{B94DF39E-0B2F-D35B-1ACB-F0AE92DE3740}"/>
              </a:ext>
            </a:extLst>
          </p:cNvPr>
          <p:cNvSpPr txBox="1"/>
          <p:nvPr/>
        </p:nvSpPr>
        <p:spPr>
          <a:xfrm>
            <a:off x="1318311" y="6602246"/>
            <a:ext cx="11247339" cy="4832092"/>
          </a:xfrm>
          <a:prstGeom prst="rect">
            <a:avLst/>
          </a:prstGeom>
          <a:noFill/>
        </p:spPr>
        <p:txBody>
          <a:bodyPr wrap="square">
            <a:spAutoFit/>
          </a:bodyPr>
          <a:lstStyle/>
          <a:p>
            <a:pPr marL="457200" indent="-457200" eaLnBrk="1" hangingPunct="1">
              <a:buClr>
                <a:schemeClr val="bg1"/>
              </a:buClr>
              <a:buSzPct val="110000"/>
              <a:buFont typeface="Arial" panose="020B0604020202020204" pitchFamily="34" charset="0"/>
              <a:buChar char="•"/>
            </a:pPr>
            <a:r>
              <a:rPr lang="en-US" altLang="en-US" sz="2800" dirty="0">
                <a:solidFill>
                  <a:schemeClr val="bg1"/>
                </a:solidFill>
                <a:latin typeface="Montserrat Medium" panose="00000600000000000000" pitchFamily="2" charset="0"/>
              </a:rPr>
              <a:t>After the scenarios, we will have functional breakout sessions in which each team will review the input from each team member and produce a filtered list of 3 Gaps, 3 Challenges, and 3 Clarifications</a:t>
            </a:r>
            <a:br>
              <a:rPr lang="en-US" altLang="en-US" sz="2800" dirty="0">
                <a:solidFill>
                  <a:schemeClr val="bg1"/>
                </a:solidFill>
                <a:latin typeface="Montserrat Medium" panose="00000600000000000000" pitchFamily="2" charset="0"/>
              </a:rPr>
            </a:br>
            <a:endParaRPr lang="en-US" altLang="en-US" sz="2800" dirty="0">
              <a:solidFill>
                <a:schemeClr val="bg1"/>
              </a:solidFill>
              <a:latin typeface="Montserrat Medium" panose="00000600000000000000" pitchFamily="2" charset="0"/>
            </a:endParaRPr>
          </a:p>
          <a:p>
            <a:pPr marL="457200" indent="-457200" eaLnBrk="1" hangingPunct="1">
              <a:buClr>
                <a:schemeClr val="bg1"/>
              </a:buClr>
              <a:buSzPct val="110000"/>
              <a:buFont typeface="Arial" panose="020B0604020202020204" pitchFamily="34" charset="0"/>
              <a:buChar char="•"/>
            </a:pPr>
            <a:r>
              <a:rPr lang="en-US" altLang="en-US" sz="2800" dirty="0">
                <a:solidFill>
                  <a:schemeClr val="bg1"/>
                </a:solidFill>
                <a:latin typeface="Montserrat Medium" panose="00000600000000000000" pitchFamily="2" charset="0"/>
              </a:rPr>
              <a:t>Functional teams will be required to submit their deliverable by 7:30 PM on Thursday evening</a:t>
            </a:r>
            <a:br>
              <a:rPr lang="en-US" altLang="en-US" sz="2800" dirty="0">
                <a:solidFill>
                  <a:schemeClr val="bg1"/>
                </a:solidFill>
                <a:latin typeface="Montserrat Medium" panose="00000600000000000000" pitchFamily="2" charset="0"/>
              </a:rPr>
            </a:br>
            <a:endParaRPr lang="en-US" altLang="en-US" sz="2800" dirty="0">
              <a:solidFill>
                <a:schemeClr val="bg1"/>
              </a:solidFill>
              <a:latin typeface="Montserrat Medium" panose="00000600000000000000" pitchFamily="2" charset="0"/>
            </a:endParaRPr>
          </a:p>
          <a:p>
            <a:pPr marL="457200" indent="-457200" eaLnBrk="1" hangingPunct="1">
              <a:buClr>
                <a:schemeClr val="bg1"/>
              </a:buClr>
              <a:buSzPct val="110000"/>
              <a:buFont typeface="Arial" panose="020B0604020202020204" pitchFamily="34" charset="0"/>
              <a:buChar char="•"/>
            </a:pPr>
            <a:r>
              <a:rPr lang="en-US" altLang="en-US" sz="2800" dirty="0">
                <a:solidFill>
                  <a:schemeClr val="bg1"/>
                </a:solidFill>
                <a:latin typeface="Montserrat Medium" panose="00000600000000000000" pitchFamily="2" charset="0"/>
              </a:rPr>
              <a:t>We will conduct a feedback review session on Friday afternoon during which we will discuss the collective feedback of the teams and identify any additional actions</a:t>
            </a:r>
          </a:p>
        </p:txBody>
      </p:sp>
      <p:sp>
        <p:nvSpPr>
          <p:cNvPr id="9" name="Slide Number Placeholder 2">
            <a:extLst>
              <a:ext uri="{FF2B5EF4-FFF2-40B4-BE49-F238E27FC236}">
                <a16:creationId xmlns:a16="http://schemas.microsoft.com/office/drawing/2014/main" id="{87C02B68-A579-981B-10C8-9C7642F2DDA6}"/>
              </a:ext>
            </a:extLst>
          </p:cNvPr>
          <p:cNvSpPr txBox="1">
            <a:spLocks/>
          </p:cNvSpPr>
          <p:nvPr/>
        </p:nvSpPr>
        <p:spPr bwMode="auto">
          <a:xfrm>
            <a:off x="21548196" y="13054127"/>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1pPr>
            <a:lvl2pPr marL="742950" indent="-28575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2pPr>
            <a:lvl3pPr marL="11430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3pPr>
            <a:lvl4pPr marL="16002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4pPr>
            <a:lvl5pPr marL="20574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5pPr>
            <a:lvl6pPr marL="25146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6pPr>
            <a:lvl7pPr marL="29718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7pPr>
            <a:lvl8pPr marL="34290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8pPr>
            <a:lvl9pPr marL="38862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9pPr>
          </a:lstStyle>
          <a:p>
            <a:pPr>
              <a:spcBef>
                <a:spcPct val="0"/>
              </a:spcBef>
              <a:spcAft>
                <a:spcPct val="0"/>
              </a:spcAft>
              <a:buClrTx/>
              <a:buFontTx/>
              <a:buNone/>
            </a:pPr>
            <a:fld id="{FA0C463E-6A4D-F042-9807-764166508018}" type="slidenum">
              <a:rPr lang="en-US" altLang="en-US" sz="1800" smtClean="0">
                <a:solidFill>
                  <a:schemeClr val="bg1"/>
                </a:solidFill>
                <a:latin typeface="Montserrat Medium" panose="00000600000000000000" pitchFamily="2" charset="0"/>
              </a:rPr>
              <a:pPr>
                <a:spcBef>
                  <a:spcPct val="0"/>
                </a:spcBef>
                <a:spcAft>
                  <a:spcPct val="0"/>
                </a:spcAft>
                <a:buClrTx/>
                <a:buFontTx/>
                <a:buNone/>
              </a:pPr>
              <a:t>7</a:t>
            </a:fld>
            <a:endParaRPr lang="en-US" altLang="en-US" sz="1800" dirty="0">
              <a:solidFill>
                <a:schemeClr val="bg1"/>
              </a:solidFill>
              <a:latin typeface="Montserrat Medium" panose="00000600000000000000" pitchFamily="2" charset="0"/>
            </a:endParaRPr>
          </a:p>
        </p:txBody>
      </p:sp>
      <p:sp>
        <p:nvSpPr>
          <p:cNvPr id="2" name="Holder 5">
            <a:extLst>
              <a:ext uri="{FF2B5EF4-FFF2-40B4-BE49-F238E27FC236}">
                <a16:creationId xmlns:a16="http://schemas.microsoft.com/office/drawing/2014/main" id="{3EA4CAEF-9E83-97B5-7870-A96C87C53323}"/>
              </a:ext>
            </a:extLst>
          </p:cNvPr>
          <p:cNvSpPr txBox="1">
            <a:spLocks/>
          </p:cNvSpPr>
          <p:nvPr/>
        </p:nvSpPr>
        <p:spPr>
          <a:xfrm>
            <a:off x="863008" y="13131368"/>
            <a:ext cx="4521517" cy="24622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600" kern="1200" dirty="0">
                <a:solidFill>
                  <a:schemeClr val="bg1"/>
                </a:solidFill>
                <a:effectLst/>
                <a:latin typeface="Montserrat" pitchFamily="2" charset="77"/>
                <a:ea typeface="Calibri" panose="020F0502020204030204" pitchFamily="34" charset="0"/>
                <a:cs typeface="Times New Roman" panose="02020603050405020304" pitchFamily="18" charset="0"/>
              </a:rPr>
              <a:t>© 100-Day Advisors    MandAPlaybook.com</a:t>
            </a:r>
            <a:endParaRPr lang="en-US" sz="1600" dirty="0">
              <a:solidFill>
                <a:schemeClr val="bg1"/>
              </a:solidFill>
              <a:effectLst/>
              <a:latin typeface="Montserrat"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1682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9FB4113-7D9A-4941-0CFC-FA66A208DD6C}"/>
              </a:ext>
            </a:extLst>
          </p:cNvPr>
          <p:cNvSpPr txBox="1"/>
          <p:nvPr/>
        </p:nvSpPr>
        <p:spPr>
          <a:xfrm>
            <a:off x="1113467" y="782425"/>
            <a:ext cx="12519406" cy="1846659"/>
          </a:xfrm>
          <a:prstGeom prst="rect">
            <a:avLst/>
          </a:prstGeom>
          <a:noFill/>
        </p:spPr>
        <p:txBody>
          <a:bodyPr wrap="square" lIns="0" tIns="0" rIns="0" bIns="0" rtlCol="0">
            <a:spAutoFit/>
          </a:bodyPr>
          <a:lstStyle/>
          <a:p>
            <a:r>
              <a:rPr lang="en-US" altLang="en-US" sz="6000" dirty="0">
                <a:solidFill>
                  <a:schemeClr val="tx2">
                    <a:lumMod val="60000"/>
                    <a:lumOff val="40000"/>
                  </a:schemeClr>
                </a:solidFill>
                <a:latin typeface="Montserrat Black" panose="00000A00000000000000" pitchFamily="2" charset="0"/>
              </a:rPr>
              <a:t>PROCESS FLOW – THE PATH OF THE SCENARIO</a:t>
            </a:r>
            <a:endParaRPr lang="en-US" sz="4800" b="1" dirty="0">
              <a:solidFill>
                <a:schemeClr val="tx2">
                  <a:lumMod val="60000"/>
                  <a:lumOff val="40000"/>
                </a:schemeClr>
              </a:solidFill>
              <a:latin typeface="Montserrat Black" panose="00000A00000000000000" pitchFamily="2" charset="0"/>
            </a:endParaRPr>
          </a:p>
        </p:txBody>
      </p:sp>
      <p:cxnSp>
        <p:nvCxnSpPr>
          <p:cNvPr id="12" name="Straight Connector 11">
            <a:extLst>
              <a:ext uri="{FF2B5EF4-FFF2-40B4-BE49-F238E27FC236}">
                <a16:creationId xmlns:a16="http://schemas.microsoft.com/office/drawing/2014/main" id="{38B747C7-FF27-2BAC-C704-E286FBEE61D3}"/>
              </a:ext>
            </a:extLst>
          </p:cNvPr>
          <p:cNvCxnSpPr>
            <a:cxnSpLocks/>
          </p:cNvCxnSpPr>
          <p:nvPr/>
        </p:nvCxnSpPr>
        <p:spPr>
          <a:xfrm>
            <a:off x="1113468" y="2804453"/>
            <a:ext cx="4234387" cy="0"/>
          </a:xfrm>
          <a:prstGeom prst="line">
            <a:avLst/>
          </a:prstGeom>
          <a:ln w="571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EEB7A350-8CD8-884E-E4CB-3C58CE3F48D8}"/>
              </a:ext>
            </a:extLst>
          </p:cNvPr>
          <p:cNvSpPr/>
          <p:nvPr/>
        </p:nvSpPr>
        <p:spPr>
          <a:xfrm>
            <a:off x="7434413" y="3097349"/>
            <a:ext cx="3491346" cy="5674536"/>
          </a:xfrm>
          <a:prstGeom prst="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50000"/>
                </a:schemeClr>
              </a:solidFill>
            </a:endParaRPr>
          </a:p>
        </p:txBody>
      </p:sp>
      <p:sp>
        <p:nvSpPr>
          <p:cNvPr id="24" name="TextBox 23">
            <a:extLst>
              <a:ext uri="{FF2B5EF4-FFF2-40B4-BE49-F238E27FC236}">
                <a16:creationId xmlns:a16="http://schemas.microsoft.com/office/drawing/2014/main" id="{8FDBB746-4D26-6C72-87D0-BF05A12B0B0A}"/>
              </a:ext>
            </a:extLst>
          </p:cNvPr>
          <p:cNvSpPr txBox="1"/>
          <p:nvPr/>
        </p:nvSpPr>
        <p:spPr>
          <a:xfrm>
            <a:off x="6999681" y="3506072"/>
            <a:ext cx="3491346" cy="400110"/>
          </a:xfrm>
          <a:prstGeom prst="rect">
            <a:avLst/>
          </a:prstGeom>
          <a:noFill/>
        </p:spPr>
        <p:txBody>
          <a:bodyPr wrap="square">
            <a:spAutoFit/>
          </a:bodyPr>
          <a:lstStyle/>
          <a:p>
            <a:pPr algn="ctr">
              <a:spcBef>
                <a:spcPct val="50000"/>
              </a:spcBef>
              <a:spcAft>
                <a:spcPct val="0"/>
              </a:spcAft>
              <a:buClrTx/>
              <a:buFontTx/>
              <a:buNone/>
            </a:pPr>
            <a:r>
              <a:rPr lang="en-US" altLang="en-US" sz="2000" dirty="0">
                <a:latin typeface="Montserrat Medium" panose="00000600000000000000" pitchFamily="2" charset="0"/>
              </a:rPr>
              <a:t>Assess Needs</a:t>
            </a:r>
            <a:endParaRPr lang="en-US" altLang="en-US" sz="1800" dirty="0">
              <a:latin typeface="Montserrat Medium" panose="00000600000000000000" pitchFamily="2" charset="0"/>
            </a:endParaRPr>
          </a:p>
        </p:txBody>
      </p:sp>
      <p:sp>
        <p:nvSpPr>
          <p:cNvPr id="25" name="TextBox 24">
            <a:extLst>
              <a:ext uri="{FF2B5EF4-FFF2-40B4-BE49-F238E27FC236}">
                <a16:creationId xmlns:a16="http://schemas.microsoft.com/office/drawing/2014/main" id="{BFEF5701-6F6E-0C19-1117-ABEB7EB69C2E}"/>
              </a:ext>
            </a:extLst>
          </p:cNvPr>
          <p:cNvSpPr txBox="1"/>
          <p:nvPr/>
        </p:nvSpPr>
        <p:spPr>
          <a:xfrm>
            <a:off x="7305837" y="4086018"/>
            <a:ext cx="3149895" cy="1092607"/>
          </a:xfrm>
          <a:prstGeom prst="rect">
            <a:avLst/>
          </a:prstGeom>
          <a:noFill/>
        </p:spPr>
        <p:txBody>
          <a:bodyPr wrap="square">
            <a:spAutoFit/>
          </a:bodyPr>
          <a:lstStyle/>
          <a:p>
            <a:pPr marL="800100" lvl="1" indent="-342900">
              <a:spcBef>
                <a:spcPts val="600"/>
              </a:spcBef>
              <a:spcAft>
                <a:spcPct val="0"/>
              </a:spcAft>
              <a:buClrTx/>
              <a:buFont typeface="Arial" panose="020B0604020202020204" pitchFamily="34" charset="0"/>
              <a:buChar char="•"/>
            </a:pPr>
            <a:r>
              <a:rPr lang="en-US" altLang="en-US" sz="2000" dirty="0">
                <a:latin typeface="Montserrat Medium" panose="00000600000000000000" pitchFamily="2" charset="0"/>
              </a:rPr>
              <a:t>Customer Requirements</a:t>
            </a:r>
          </a:p>
          <a:p>
            <a:pPr marL="800100" lvl="1" indent="-342900">
              <a:spcBef>
                <a:spcPts val="600"/>
              </a:spcBef>
              <a:spcAft>
                <a:spcPct val="0"/>
              </a:spcAft>
              <a:buClrTx/>
              <a:buFont typeface="Arial" panose="020B0604020202020204" pitchFamily="34" charset="0"/>
              <a:buChar char="•"/>
            </a:pPr>
            <a:r>
              <a:rPr lang="en-US" altLang="en-US" sz="2000" dirty="0">
                <a:latin typeface="Montserrat Medium" panose="00000600000000000000" pitchFamily="2" charset="0"/>
              </a:rPr>
              <a:t>Qualify the Deal</a:t>
            </a:r>
          </a:p>
        </p:txBody>
      </p:sp>
      <p:cxnSp>
        <p:nvCxnSpPr>
          <p:cNvPr id="27" name="Straight Connector 26">
            <a:extLst>
              <a:ext uri="{FF2B5EF4-FFF2-40B4-BE49-F238E27FC236}">
                <a16:creationId xmlns:a16="http://schemas.microsoft.com/office/drawing/2014/main" id="{1D61536C-A555-EBED-74EA-4DD4FEF7FAE7}"/>
              </a:ext>
            </a:extLst>
          </p:cNvPr>
          <p:cNvCxnSpPr/>
          <p:nvPr/>
        </p:nvCxnSpPr>
        <p:spPr>
          <a:xfrm>
            <a:off x="7628377" y="6666961"/>
            <a:ext cx="302029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8C82317D-6536-A6C0-652C-AC48D8AE6380}"/>
              </a:ext>
            </a:extLst>
          </p:cNvPr>
          <p:cNvSpPr txBox="1"/>
          <p:nvPr/>
        </p:nvSpPr>
        <p:spPr>
          <a:xfrm>
            <a:off x="7762528" y="6963362"/>
            <a:ext cx="3531811" cy="369332"/>
          </a:xfrm>
          <a:prstGeom prst="rect">
            <a:avLst/>
          </a:prstGeom>
          <a:noFill/>
        </p:spPr>
        <p:txBody>
          <a:bodyPr wrap="square">
            <a:spAutoFit/>
          </a:bodyPr>
          <a:lstStyle/>
          <a:p>
            <a:pPr marL="342900" indent="-342900" eaLnBrk="1" hangingPunct="1">
              <a:lnSpc>
                <a:spcPct val="90000"/>
              </a:lnSpc>
              <a:spcBef>
                <a:spcPct val="5000"/>
              </a:spcBef>
              <a:spcAft>
                <a:spcPct val="25000"/>
              </a:spcAft>
              <a:buClr>
                <a:schemeClr val="tx1"/>
              </a:buClr>
              <a:buFont typeface="Arial" panose="020B0604020202020204" pitchFamily="34" charset="0"/>
              <a:buChar char="•"/>
            </a:pPr>
            <a:r>
              <a:rPr lang="en-US" altLang="en-US" sz="2000" dirty="0">
                <a:latin typeface="Montserrat Medium" panose="00000600000000000000" pitchFamily="2" charset="0"/>
              </a:rPr>
              <a:t>Sales Team</a:t>
            </a:r>
          </a:p>
        </p:txBody>
      </p:sp>
      <p:sp>
        <p:nvSpPr>
          <p:cNvPr id="75" name="TextBox 74">
            <a:extLst>
              <a:ext uri="{FF2B5EF4-FFF2-40B4-BE49-F238E27FC236}">
                <a16:creationId xmlns:a16="http://schemas.microsoft.com/office/drawing/2014/main" id="{1FEEFBA1-A83B-F432-2500-5AFA8509BB27}"/>
              </a:ext>
            </a:extLst>
          </p:cNvPr>
          <p:cNvSpPr txBox="1"/>
          <p:nvPr/>
        </p:nvSpPr>
        <p:spPr>
          <a:xfrm>
            <a:off x="15493221" y="5104280"/>
            <a:ext cx="3531811" cy="400110"/>
          </a:xfrm>
          <a:prstGeom prst="rect">
            <a:avLst/>
          </a:prstGeom>
          <a:noFill/>
        </p:spPr>
        <p:txBody>
          <a:bodyPr wrap="square">
            <a:spAutoFit/>
          </a:bodyPr>
          <a:lstStyle/>
          <a:p>
            <a:pPr marL="1257300" lvl="2" indent="-342900">
              <a:spcBef>
                <a:spcPct val="0"/>
              </a:spcBef>
              <a:spcAft>
                <a:spcPct val="0"/>
              </a:spcAft>
              <a:buClrTx/>
              <a:buFont typeface="Courier New" panose="02070309020205020404" pitchFamily="49" charset="0"/>
              <a:buChar char="o"/>
            </a:pPr>
            <a:r>
              <a:rPr lang="en-US" altLang="en-US" sz="2000" dirty="0">
                <a:solidFill>
                  <a:srgbClr val="3E8E5C"/>
                </a:solidFill>
                <a:latin typeface="Montserrat Medium" panose="00000600000000000000" pitchFamily="2" charset="0"/>
              </a:rPr>
              <a:t>Contracts</a:t>
            </a:r>
          </a:p>
        </p:txBody>
      </p:sp>
      <p:sp>
        <p:nvSpPr>
          <p:cNvPr id="99" name="Arrow: Right 98">
            <a:extLst>
              <a:ext uri="{FF2B5EF4-FFF2-40B4-BE49-F238E27FC236}">
                <a16:creationId xmlns:a16="http://schemas.microsoft.com/office/drawing/2014/main" id="{3FCE982E-6A08-C84C-1B33-4524ACFA9705}"/>
              </a:ext>
            </a:extLst>
          </p:cNvPr>
          <p:cNvSpPr/>
          <p:nvPr/>
        </p:nvSpPr>
        <p:spPr>
          <a:xfrm>
            <a:off x="6762471" y="5731089"/>
            <a:ext cx="445048" cy="523220"/>
          </a:xfrm>
          <a:prstGeom prst="rightArrow">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0" name="Arrow: Right 99">
            <a:extLst>
              <a:ext uri="{FF2B5EF4-FFF2-40B4-BE49-F238E27FC236}">
                <a16:creationId xmlns:a16="http://schemas.microsoft.com/office/drawing/2014/main" id="{30C170B8-27DB-889A-B30B-EEB34836F612}"/>
              </a:ext>
            </a:extLst>
          </p:cNvPr>
          <p:cNvSpPr/>
          <p:nvPr/>
        </p:nvSpPr>
        <p:spPr>
          <a:xfrm>
            <a:off x="11073051" y="5834190"/>
            <a:ext cx="445048" cy="523220"/>
          </a:xfrm>
          <a:prstGeom prst="rightArrow">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1" name="Arrow: Right 100">
            <a:extLst>
              <a:ext uri="{FF2B5EF4-FFF2-40B4-BE49-F238E27FC236}">
                <a16:creationId xmlns:a16="http://schemas.microsoft.com/office/drawing/2014/main" id="{513A9EFA-6636-C44B-67A8-6D2CC4D80DC1}"/>
              </a:ext>
            </a:extLst>
          </p:cNvPr>
          <p:cNvSpPr/>
          <p:nvPr/>
        </p:nvSpPr>
        <p:spPr>
          <a:xfrm>
            <a:off x="15421770" y="5912228"/>
            <a:ext cx="445048" cy="523220"/>
          </a:xfrm>
          <a:prstGeom prst="rightArrow">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2" name="Arrow: Right 101">
            <a:extLst>
              <a:ext uri="{FF2B5EF4-FFF2-40B4-BE49-F238E27FC236}">
                <a16:creationId xmlns:a16="http://schemas.microsoft.com/office/drawing/2014/main" id="{05701424-21C1-5DEF-2A33-6C40F0ED4DF7}"/>
              </a:ext>
            </a:extLst>
          </p:cNvPr>
          <p:cNvSpPr/>
          <p:nvPr/>
        </p:nvSpPr>
        <p:spPr>
          <a:xfrm>
            <a:off x="19732350" y="6015329"/>
            <a:ext cx="445048" cy="523220"/>
          </a:xfrm>
          <a:prstGeom prst="rightArrow">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3" name="Arrow: Right 102">
            <a:extLst>
              <a:ext uri="{FF2B5EF4-FFF2-40B4-BE49-F238E27FC236}">
                <a16:creationId xmlns:a16="http://schemas.microsoft.com/office/drawing/2014/main" id="{DB495CF1-3FF3-AB60-B7BD-2D3E40902777}"/>
              </a:ext>
            </a:extLst>
          </p:cNvPr>
          <p:cNvSpPr/>
          <p:nvPr/>
        </p:nvSpPr>
        <p:spPr>
          <a:xfrm>
            <a:off x="6779558" y="11073847"/>
            <a:ext cx="445048" cy="523220"/>
          </a:xfrm>
          <a:prstGeom prst="rightArrow">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4" name="Arrow: Right 103">
            <a:extLst>
              <a:ext uri="{FF2B5EF4-FFF2-40B4-BE49-F238E27FC236}">
                <a16:creationId xmlns:a16="http://schemas.microsoft.com/office/drawing/2014/main" id="{692E63C8-B9D1-3EB1-7610-413F95D7E82E}"/>
              </a:ext>
            </a:extLst>
          </p:cNvPr>
          <p:cNvSpPr/>
          <p:nvPr/>
        </p:nvSpPr>
        <p:spPr>
          <a:xfrm>
            <a:off x="11058123" y="11073847"/>
            <a:ext cx="445048" cy="523220"/>
          </a:xfrm>
          <a:prstGeom prst="rightArrow">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68" name="Group 67">
            <a:extLst>
              <a:ext uri="{FF2B5EF4-FFF2-40B4-BE49-F238E27FC236}">
                <a16:creationId xmlns:a16="http://schemas.microsoft.com/office/drawing/2014/main" id="{44122457-3694-1F80-AC7B-67D8CD437C6A}"/>
              </a:ext>
            </a:extLst>
          </p:cNvPr>
          <p:cNvGrpSpPr/>
          <p:nvPr/>
        </p:nvGrpSpPr>
        <p:grpSpPr>
          <a:xfrm>
            <a:off x="778122" y="3626045"/>
            <a:ext cx="1349690" cy="9227256"/>
            <a:chOff x="806952" y="3626045"/>
            <a:chExt cx="1349690" cy="9227256"/>
          </a:xfrm>
        </p:grpSpPr>
        <p:sp>
          <p:nvSpPr>
            <p:cNvPr id="107" name="Rectangle 106">
              <a:extLst>
                <a:ext uri="{FF2B5EF4-FFF2-40B4-BE49-F238E27FC236}">
                  <a16:creationId xmlns:a16="http://schemas.microsoft.com/office/drawing/2014/main" id="{D3EF7E94-5BBB-CF30-367A-D048A1679551}"/>
                </a:ext>
              </a:extLst>
            </p:cNvPr>
            <p:cNvSpPr/>
            <p:nvPr/>
          </p:nvSpPr>
          <p:spPr>
            <a:xfrm>
              <a:off x="1045425" y="3626045"/>
              <a:ext cx="970809" cy="4446223"/>
            </a:xfrm>
            <a:prstGeom prst="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8" name="Rectangle 107">
              <a:extLst>
                <a:ext uri="{FF2B5EF4-FFF2-40B4-BE49-F238E27FC236}">
                  <a16:creationId xmlns:a16="http://schemas.microsoft.com/office/drawing/2014/main" id="{C2109DEB-88C3-C454-AE22-C72C14F2BBF0}"/>
                </a:ext>
              </a:extLst>
            </p:cNvPr>
            <p:cNvSpPr/>
            <p:nvPr/>
          </p:nvSpPr>
          <p:spPr>
            <a:xfrm>
              <a:off x="806952" y="9613889"/>
              <a:ext cx="1349690" cy="3239412"/>
            </a:xfrm>
            <a:prstGeom prst="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106" name="Text Box 33">
            <a:extLst>
              <a:ext uri="{FF2B5EF4-FFF2-40B4-BE49-F238E27FC236}">
                <a16:creationId xmlns:a16="http://schemas.microsoft.com/office/drawing/2014/main" id="{6A3EEE78-A3CA-73AA-9A8A-A32209D1BCBF}"/>
              </a:ext>
            </a:extLst>
          </p:cNvPr>
          <p:cNvSpPr txBox="1">
            <a:spLocks noChangeArrowheads="1"/>
          </p:cNvSpPr>
          <p:nvPr/>
        </p:nvSpPr>
        <p:spPr bwMode="black">
          <a:xfrm rot="16200000">
            <a:off x="-172002" y="10842542"/>
            <a:ext cx="32394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15000"/>
              </a:spcBef>
              <a:spcAft>
                <a:spcPct val="35000"/>
              </a:spcAft>
              <a:buClr>
                <a:schemeClr val="tx1"/>
              </a:buClr>
              <a:buChar char="•"/>
              <a:defRPr sz="1600">
                <a:solidFill>
                  <a:schemeClr val="tx1"/>
                </a:solidFill>
                <a:latin typeface="Verdana" panose="020B0604030504040204" pitchFamily="34" charset="0"/>
              </a:defRPr>
            </a:lvl1pPr>
            <a:lvl2pPr marL="742950" indent="-285750">
              <a:spcBef>
                <a:spcPct val="15000"/>
              </a:spcBef>
              <a:spcAft>
                <a:spcPct val="35000"/>
              </a:spcAft>
              <a:buClr>
                <a:schemeClr val="tx1"/>
              </a:buClr>
              <a:buChar char="•"/>
              <a:defRPr sz="1600">
                <a:solidFill>
                  <a:schemeClr val="tx1"/>
                </a:solidFill>
                <a:latin typeface="Verdana" panose="020B0604030504040204" pitchFamily="34" charset="0"/>
              </a:defRPr>
            </a:lvl2pPr>
            <a:lvl3pPr marL="1143000" indent="-228600">
              <a:spcBef>
                <a:spcPct val="15000"/>
              </a:spcBef>
              <a:spcAft>
                <a:spcPct val="35000"/>
              </a:spcAft>
              <a:buClr>
                <a:schemeClr val="tx1"/>
              </a:buClr>
              <a:buChar char="•"/>
              <a:defRPr sz="1600">
                <a:solidFill>
                  <a:schemeClr val="tx1"/>
                </a:solidFill>
                <a:latin typeface="Verdana" panose="020B0604030504040204" pitchFamily="34" charset="0"/>
              </a:defRPr>
            </a:lvl3pPr>
            <a:lvl4pPr marL="1600200" indent="-228600">
              <a:spcBef>
                <a:spcPct val="15000"/>
              </a:spcBef>
              <a:spcAft>
                <a:spcPct val="35000"/>
              </a:spcAft>
              <a:buClr>
                <a:schemeClr val="tx1"/>
              </a:buClr>
              <a:buChar char="•"/>
              <a:defRPr sz="1600">
                <a:solidFill>
                  <a:schemeClr val="tx1"/>
                </a:solidFill>
                <a:latin typeface="Verdana" panose="020B0604030504040204" pitchFamily="34" charset="0"/>
              </a:defRPr>
            </a:lvl4pPr>
            <a:lvl5pPr marL="2057400" indent="-228600">
              <a:spcBef>
                <a:spcPct val="15000"/>
              </a:spcBef>
              <a:spcAft>
                <a:spcPct val="35000"/>
              </a:spcAft>
              <a:buClr>
                <a:schemeClr val="tx1"/>
              </a:buClr>
              <a:buChar char="•"/>
              <a:defRPr sz="1600">
                <a:solidFill>
                  <a:schemeClr val="tx1"/>
                </a:solidFill>
                <a:latin typeface="Verdana" panose="020B0604030504040204" pitchFamily="34" charset="0"/>
              </a:defRPr>
            </a:lvl5pPr>
            <a:lvl6pPr marL="2514600" indent="-228600" eaLnBrk="0" fontAlgn="base" hangingPunct="0">
              <a:spcBef>
                <a:spcPct val="15000"/>
              </a:spcBef>
              <a:spcAft>
                <a:spcPct val="35000"/>
              </a:spcAft>
              <a:buClr>
                <a:schemeClr val="tx1"/>
              </a:buClr>
              <a:buChar char="•"/>
              <a:defRPr sz="1600">
                <a:solidFill>
                  <a:schemeClr val="tx1"/>
                </a:solidFill>
                <a:latin typeface="Verdana" panose="020B0604030504040204" pitchFamily="34" charset="0"/>
              </a:defRPr>
            </a:lvl6pPr>
            <a:lvl7pPr marL="2971800" indent="-228600" eaLnBrk="0" fontAlgn="base" hangingPunct="0">
              <a:spcBef>
                <a:spcPct val="15000"/>
              </a:spcBef>
              <a:spcAft>
                <a:spcPct val="35000"/>
              </a:spcAft>
              <a:buClr>
                <a:schemeClr val="tx1"/>
              </a:buClr>
              <a:buChar char="•"/>
              <a:defRPr sz="1600">
                <a:solidFill>
                  <a:schemeClr val="tx1"/>
                </a:solidFill>
                <a:latin typeface="Verdana" panose="020B0604030504040204" pitchFamily="34" charset="0"/>
              </a:defRPr>
            </a:lvl7pPr>
            <a:lvl8pPr marL="3429000" indent="-228600" eaLnBrk="0" fontAlgn="base" hangingPunct="0">
              <a:spcBef>
                <a:spcPct val="15000"/>
              </a:spcBef>
              <a:spcAft>
                <a:spcPct val="35000"/>
              </a:spcAft>
              <a:buClr>
                <a:schemeClr val="tx1"/>
              </a:buClr>
              <a:buChar char="•"/>
              <a:defRPr sz="1600">
                <a:solidFill>
                  <a:schemeClr val="tx1"/>
                </a:solidFill>
                <a:latin typeface="Verdana" panose="020B0604030504040204" pitchFamily="34" charset="0"/>
              </a:defRPr>
            </a:lvl8pPr>
            <a:lvl9pPr marL="3886200" indent="-228600" eaLnBrk="0" fontAlgn="base" hangingPunct="0">
              <a:spcBef>
                <a:spcPct val="15000"/>
              </a:spcBef>
              <a:spcAft>
                <a:spcPct val="35000"/>
              </a:spcAft>
              <a:buClr>
                <a:schemeClr val="tx1"/>
              </a:buClr>
              <a:buChar char="•"/>
              <a:defRPr sz="1600">
                <a:solidFill>
                  <a:schemeClr val="tx1"/>
                </a:solidFill>
                <a:latin typeface="Verdana" panose="020B0604030504040204" pitchFamily="34" charset="0"/>
              </a:defRPr>
            </a:lvl9pPr>
          </a:lstStyle>
          <a:p>
            <a:pPr algn="ctr" eaLnBrk="1" hangingPunct="1">
              <a:buFontTx/>
              <a:buNone/>
            </a:pPr>
            <a:r>
              <a:rPr lang="en-US" altLang="en-US" sz="2400" dirty="0">
                <a:latin typeface="Montserrat Medium" panose="00000600000000000000" pitchFamily="2" charset="0"/>
              </a:rPr>
              <a:t>ORDER TO COLLECT/SUSTAIN</a:t>
            </a:r>
          </a:p>
        </p:txBody>
      </p:sp>
      <p:cxnSp>
        <p:nvCxnSpPr>
          <p:cNvPr id="110" name="Straight Connector 109">
            <a:extLst>
              <a:ext uri="{FF2B5EF4-FFF2-40B4-BE49-F238E27FC236}">
                <a16:creationId xmlns:a16="http://schemas.microsoft.com/office/drawing/2014/main" id="{18ADFED2-50B3-3049-E1B4-135488866BDA}"/>
              </a:ext>
            </a:extLst>
          </p:cNvPr>
          <p:cNvCxnSpPr>
            <a:cxnSpLocks/>
          </p:cNvCxnSpPr>
          <p:nvPr/>
        </p:nvCxnSpPr>
        <p:spPr>
          <a:xfrm>
            <a:off x="2016234" y="5834190"/>
            <a:ext cx="1144054" cy="0"/>
          </a:xfrm>
          <a:prstGeom prst="line">
            <a:avLst/>
          </a:prstGeom>
          <a:ln w="571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a:extLst>
              <a:ext uri="{FF2B5EF4-FFF2-40B4-BE49-F238E27FC236}">
                <a16:creationId xmlns:a16="http://schemas.microsoft.com/office/drawing/2014/main" id="{6A9C120F-90EE-9D8E-2063-96C23AA3C694}"/>
              </a:ext>
            </a:extLst>
          </p:cNvPr>
          <p:cNvCxnSpPr>
            <a:cxnSpLocks/>
          </p:cNvCxnSpPr>
          <p:nvPr/>
        </p:nvCxnSpPr>
        <p:spPr>
          <a:xfrm>
            <a:off x="2168634" y="11140481"/>
            <a:ext cx="909625" cy="0"/>
          </a:xfrm>
          <a:prstGeom prst="line">
            <a:avLst/>
          </a:prstGeom>
          <a:ln w="571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5" name="Slide Number Placeholder 2">
            <a:extLst>
              <a:ext uri="{FF2B5EF4-FFF2-40B4-BE49-F238E27FC236}">
                <a16:creationId xmlns:a16="http://schemas.microsoft.com/office/drawing/2014/main" id="{8565E103-CD9A-C128-266C-F53D4F1125E7}"/>
              </a:ext>
            </a:extLst>
          </p:cNvPr>
          <p:cNvSpPr txBox="1">
            <a:spLocks/>
          </p:cNvSpPr>
          <p:nvPr/>
        </p:nvSpPr>
        <p:spPr bwMode="auto">
          <a:xfrm>
            <a:off x="21548196" y="13054127"/>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1pPr>
            <a:lvl2pPr marL="742950" indent="-28575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2pPr>
            <a:lvl3pPr marL="11430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3pPr>
            <a:lvl4pPr marL="16002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4pPr>
            <a:lvl5pPr marL="20574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5pPr>
            <a:lvl6pPr marL="25146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6pPr>
            <a:lvl7pPr marL="29718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7pPr>
            <a:lvl8pPr marL="34290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8pPr>
            <a:lvl9pPr marL="38862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9pPr>
          </a:lstStyle>
          <a:p>
            <a:pPr>
              <a:spcBef>
                <a:spcPct val="0"/>
              </a:spcBef>
              <a:spcAft>
                <a:spcPct val="0"/>
              </a:spcAft>
              <a:buClrTx/>
              <a:buFontTx/>
              <a:buNone/>
            </a:pPr>
            <a:fld id="{FA0C463E-6A4D-F042-9807-764166508018}" type="slidenum">
              <a:rPr lang="en-US" altLang="en-US" sz="1800" smtClean="0">
                <a:latin typeface="Montserrat Medium" panose="00000600000000000000" pitchFamily="2" charset="0"/>
              </a:rPr>
              <a:pPr>
                <a:spcBef>
                  <a:spcPct val="0"/>
                </a:spcBef>
                <a:spcAft>
                  <a:spcPct val="0"/>
                </a:spcAft>
                <a:buClrTx/>
                <a:buFontTx/>
                <a:buNone/>
              </a:pPr>
              <a:t>8</a:t>
            </a:fld>
            <a:endParaRPr lang="en-US" altLang="en-US" sz="1800" dirty="0">
              <a:latin typeface="Montserrat Medium" panose="00000600000000000000" pitchFamily="2" charset="0"/>
            </a:endParaRPr>
          </a:p>
        </p:txBody>
      </p:sp>
      <p:sp>
        <p:nvSpPr>
          <p:cNvPr id="9" name="Rectangle 8">
            <a:extLst>
              <a:ext uri="{FF2B5EF4-FFF2-40B4-BE49-F238E27FC236}">
                <a16:creationId xmlns:a16="http://schemas.microsoft.com/office/drawing/2014/main" id="{9D053EF1-D9D7-9CE0-68A6-38A511130DC2}"/>
              </a:ext>
            </a:extLst>
          </p:cNvPr>
          <p:cNvSpPr/>
          <p:nvPr/>
        </p:nvSpPr>
        <p:spPr>
          <a:xfrm>
            <a:off x="3140980" y="3127677"/>
            <a:ext cx="3491346" cy="5674536"/>
          </a:xfrm>
          <a:prstGeom prst="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C86D12"/>
              </a:solidFill>
            </a:endParaRPr>
          </a:p>
        </p:txBody>
      </p:sp>
      <p:grpSp>
        <p:nvGrpSpPr>
          <p:cNvPr id="8" name="Group 7">
            <a:extLst>
              <a:ext uri="{FF2B5EF4-FFF2-40B4-BE49-F238E27FC236}">
                <a16:creationId xmlns:a16="http://schemas.microsoft.com/office/drawing/2014/main" id="{30D58F54-AE45-D456-6BB1-9B05A71FF453}"/>
              </a:ext>
            </a:extLst>
          </p:cNvPr>
          <p:cNvGrpSpPr/>
          <p:nvPr/>
        </p:nvGrpSpPr>
        <p:grpSpPr>
          <a:xfrm>
            <a:off x="2703393" y="3470157"/>
            <a:ext cx="4225332" cy="4214511"/>
            <a:chOff x="2703393" y="3470157"/>
            <a:chExt cx="4225332" cy="4214511"/>
          </a:xfrm>
        </p:grpSpPr>
        <p:sp>
          <p:nvSpPr>
            <p:cNvPr id="10" name="TextBox 9">
              <a:extLst>
                <a:ext uri="{FF2B5EF4-FFF2-40B4-BE49-F238E27FC236}">
                  <a16:creationId xmlns:a16="http://schemas.microsoft.com/office/drawing/2014/main" id="{BC319338-CC1A-17BF-D9B6-86B5883C97C8}"/>
                </a:ext>
              </a:extLst>
            </p:cNvPr>
            <p:cNvSpPr txBox="1"/>
            <p:nvPr/>
          </p:nvSpPr>
          <p:spPr>
            <a:xfrm>
              <a:off x="2703393" y="3470157"/>
              <a:ext cx="3491346" cy="400110"/>
            </a:xfrm>
            <a:prstGeom prst="rect">
              <a:avLst/>
            </a:prstGeom>
            <a:noFill/>
          </p:spPr>
          <p:txBody>
            <a:bodyPr wrap="square">
              <a:spAutoFit/>
            </a:bodyPr>
            <a:lstStyle/>
            <a:p>
              <a:pPr algn="ctr">
                <a:spcBef>
                  <a:spcPct val="50000"/>
                </a:spcBef>
                <a:spcAft>
                  <a:spcPct val="0"/>
                </a:spcAft>
                <a:buClrTx/>
                <a:buFontTx/>
                <a:buNone/>
              </a:pPr>
              <a:r>
                <a:rPr lang="en-US" altLang="en-US" sz="2000" dirty="0">
                  <a:latin typeface="Montserrat Medium" panose="00000600000000000000" pitchFamily="2" charset="0"/>
                </a:rPr>
                <a:t>ID Opportunities</a:t>
              </a:r>
              <a:endParaRPr lang="en-US" altLang="en-US" dirty="0">
                <a:latin typeface="Montserrat Medium" panose="00000600000000000000" pitchFamily="2" charset="0"/>
              </a:endParaRPr>
            </a:p>
          </p:txBody>
        </p:sp>
        <p:sp>
          <p:nvSpPr>
            <p:cNvPr id="13" name="TextBox 12">
              <a:extLst>
                <a:ext uri="{FF2B5EF4-FFF2-40B4-BE49-F238E27FC236}">
                  <a16:creationId xmlns:a16="http://schemas.microsoft.com/office/drawing/2014/main" id="{87CFE5DE-1A94-0EE1-CE77-286092B788C6}"/>
                </a:ext>
              </a:extLst>
            </p:cNvPr>
            <p:cNvSpPr txBox="1"/>
            <p:nvPr/>
          </p:nvSpPr>
          <p:spPr>
            <a:xfrm>
              <a:off x="2885394" y="4087507"/>
              <a:ext cx="3531811" cy="1477328"/>
            </a:xfrm>
            <a:prstGeom prst="rect">
              <a:avLst/>
            </a:prstGeom>
            <a:noFill/>
          </p:spPr>
          <p:txBody>
            <a:bodyPr wrap="square">
              <a:spAutoFit/>
            </a:bodyPr>
            <a:lstStyle/>
            <a:p>
              <a:pPr marL="800100" lvl="1" indent="-342900">
                <a:spcBef>
                  <a:spcPts val="600"/>
                </a:spcBef>
                <a:spcAft>
                  <a:spcPct val="0"/>
                </a:spcAft>
                <a:buClr>
                  <a:schemeClr val="tx1"/>
                </a:buClr>
                <a:buFont typeface="Arial" panose="020B0604020202020204" pitchFamily="34" charset="0"/>
                <a:buChar char="•"/>
              </a:pPr>
              <a:r>
                <a:rPr lang="en-US" altLang="en-US" sz="2000" dirty="0">
                  <a:latin typeface="Arial" panose="020B0604020202020204" pitchFamily="34" charset="0"/>
                </a:rPr>
                <a:t>Acct Review</a:t>
              </a:r>
            </a:p>
            <a:p>
              <a:pPr marL="800100" lvl="1" indent="-342900">
                <a:spcBef>
                  <a:spcPts val="600"/>
                </a:spcBef>
                <a:spcAft>
                  <a:spcPct val="0"/>
                </a:spcAft>
                <a:buClr>
                  <a:schemeClr val="tx1"/>
                </a:buClr>
                <a:buFont typeface="Arial" panose="020B0604020202020204" pitchFamily="34" charset="0"/>
                <a:buChar char="•"/>
              </a:pPr>
              <a:r>
                <a:rPr lang="en-US" altLang="en-US" sz="2000" dirty="0">
                  <a:latin typeface="Arial" panose="020B0604020202020204" pitchFamily="34" charset="0"/>
                </a:rPr>
                <a:t>Customer visit</a:t>
              </a:r>
            </a:p>
            <a:p>
              <a:pPr marL="800100" lvl="1" indent="-342900">
                <a:spcBef>
                  <a:spcPts val="600"/>
                </a:spcBef>
                <a:spcAft>
                  <a:spcPct val="0"/>
                </a:spcAft>
                <a:buClr>
                  <a:schemeClr val="tx1"/>
                </a:buClr>
                <a:buFont typeface="Arial" panose="020B0604020202020204" pitchFamily="34" charset="0"/>
                <a:buChar char="•"/>
              </a:pPr>
              <a:r>
                <a:rPr lang="en-US" altLang="en-US" sz="2000" dirty="0">
                  <a:latin typeface="Arial" panose="020B0604020202020204" pitchFamily="34" charset="0"/>
                </a:rPr>
                <a:t>Lead Generation and passing</a:t>
              </a:r>
              <a:endParaRPr lang="en-US" altLang="en-US" sz="1400" dirty="0">
                <a:latin typeface="Arial" panose="020B0604020202020204" pitchFamily="34" charset="0"/>
              </a:endParaRPr>
            </a:p>
          </p:txBody>
        </p:sp>
        <p:cxnSp>
          <p:nvCxnSpPr>
            <p:cNvPr id="20" name="Straight Connector 19">
              <a:extLst>
                <a:ext uri="{FF2B5EF4-FFF2-40B4-BE49-F238E27FC236}">
                  <a16:creationId xmlns:a16="http://schemas.microsoft.com/office/drawing/2014/main" id="{6F16986A-504E-1F83-5110-FA8CA1DEAF8B}"/>
                </a:ext>
              </a:extLst>
            </p:cNvPr>
            <p:cNvCxnSpPr/>
            <p:nvPr/>
          </p:nvCxnSpPr>
          <p:spPr>
            <a:xfrm>
              <a:off x="3313787" y="6687738"/>
              <a:ext cx="302029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864E3973-9CF8-79B3-D161-E2732041B844}"/>
                </a:ext>
              </a:extLst>
            </p:cNvPr>
            <p:cNvSpPr txBox="1"/>
            <p:nvPr/>
          </p:nvSpPr>
          <p:spPr>
            <a:xfrm>
              <a:off x="3396914" y="6946004"/>
              <a:ext cx="3531811" cy="738664"/>
            </a:xfrm>
            <a:prstGeom prst="rect">
              <a:avLst/>
            </a:prstGeom>
            <a:noFill/>
          </p:spPr>
          <p:txBody>
            <a:bodyPr wrap="square">
              <a:spAutoFit/>
            </a:bodyPr>
            <a:lstStyle/>
            <a:p>
              <a:pPr marL="342900" indent="-342900" eaLnBrk="1" hangingPunct="1">
                <a:lnSpc>
                  <a:spcPct val="90000"/>
                </a:lnSpc>
                <a:spcBef>
                  <a:spcPct val="5000"/>
                </a:spcBef>
                <a:spcAft>
                  <a:spcPct val="25000"/>
                </a:spcAft>
                <a:buClr>
                  <a:schemeClr val="tx1"/>
                </a:buClr>
                <a:buFont typeface="Arial" panose="020B0604020202020204" pitchFamily="34" charset="0"/>
                <a:buChar char="•"/>
              </a:pPr>
              <a:r>
                <a:rPr lang="en-US" altLang="en-US" sz="2000" dirty="0">
                  <a:latin typeface="Montserrat Medium" panose="00000600000000000000" pitchFamily="2" charset="0"/>
                </a:rPr>
                <a:t>Sales Team</a:t>
              </a:r>
            </a:p>
            <a:p>
              <a:pPr marL="342900" indent="-342900" eaLnBrk="1" hangingPunct="1">
                <a:lnSpc>
                  <a:spcPct val="90000"/>
                </a:lnSpc>
                <a:spcBef>
                  <a:spcPct val="5000"/>
                </a:spcBef>
                <a:spcAft>
                  <a:spcPct val="25000"/>
                </a:spcAft>
                <a:buClr>
                  <a:schemeClr val="tx1"/>
                </a:buClr>
                <a:buFont typeface="Arial" panose="020B0604020202020204" pitchFamily="34" charset="0"/>
                <a:buChar char="•"/>
              </a:pPr>
              <a:r>
                <a:rPr lang="en-US" altLang="en-US" sz="2000" dirty="0">
                  <a:latin typeface="Montserrat Medium" panose="00000600000000000000" pitchFamily="2" charset="0"/>
                </a:rPr>
                <a:t>Marketing</a:t>
              </a:r>
            </a:p>
          </p:txBody>
        </p:sp>
      </p:grpSp>
      <p:sp>
        <p:nvSpPr>
          <p:cNvPr id="16" name="Rectangle 15">
            <a:extLst>
              <a:ext uri="{FF2B5EF4-FFF2-40B4-BE49-F238E27FC236}">
                <a16:creationId xmlns:a16="http://schemas.microsoft.com/office/drawing/2014/main" id="{0BC1D845-6B08-90B1-2571-008AC94734AC}"/>
              </a:ext>
            </a:extLst>
          </p:cNvPr>
          <p:cNvSpPr/>
          <p:nvPr/>
        </p:nvSpPr>
        <p:spPr>
          <a:xfrm>
            <a:off x="11753194" y="3218211"/>
            <a:ext cx="3491346" cy="5674536"/>
          </a:xfrm>
          <a:prstGeom prst="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15" name="Group 14">
            <a:extLst>
              <a:ext uri="{FF2B5EF4-FFF2-40B4-BE49-F238E27FC236}">
                <a16:creationId xmlns:a16="http://schemas.microsoft.com/office/drawing/2014/main" id="{4371F207-C5DF-9618-9696-32ACB15136D0}"/>
              </a:ext>
            </a:extLst>
          </p:cNvPr>
          <p:cNvGrpSpPr/>
          <p:nvPr/>
        </p:nvGrpSpPr>
        <p:grpSpPr>
          <a:xfrm>
            <a:off x="11361369" y="3511721"/>
            <a:ext cx="4180694" cy="5267088"/>
            <a:chOff x="11361369" y="3511721"/>
            <a:chExt cx="4180694" cy="5267088"/>
          </a:xfrm>
        </p:grpSpPr>
        <p:sp>
          <p:nvSpPr>
            <p:cNvPr id="31" name="TextBox 30">
              <a:extLst>
                <a:ext uri="{FF2B5EF4-FFF2-40B4-BE49-F238E27FC236}">
                  <a16:creationId xmlns:a16="http://schemas.microsoft.com/office/drawing/2014/main" id="{5796EF22-FF93-514E-503C-04D70EEC5396}"/>
                </a:ext>
              </a:extLst>
            </p:cNvPr>
            <p:cNvSpPr txBox="1"/>
            <p:nvPr/>
          </p:nvSpPr>
          <p:spPr>
            <a:xfrm>
              <a:off x="11361369" y="3511721"/>
              <a:ext cx="3491346" cy="400110"/>
            </a:xfrm>
            <a:prstGeom prst="rect">
              <a:avLst/>
            </a:prstGeom>
            <a:noFill/>
          </p:spPr>
          <p:txBody>
            <a:bodyPr wrap="square">
              <a:spAutoFit/>
            </a:bodyPr>
            <a:lstStyle/>
            <a:p>
              <a:pPr algn="ctr">
                <a:spcBef>
                  <a:spcPct val="50000"/>
                </a:spcBef>
                <a:spcAft>
                  <a:spcPct val="0"/>
                </a:spcAft>
                <a:buClrTx/>
                <a:buFontTx/>
                <a:buNone/>
              </a:pPr>
              <a:r>
                <a:rPr lang="en-US" altLang="en-US" sz="2000" dirty="0">
                  <a:latin typeface="Montserrat Medium" panose="00000600000000000000" pitchFamily="2" charset="0"/>
                </a:rPr>
                <a:t>Develop Solution</a:t>
              </a:r>
              <a:endParaRPr lang="en-US" altLang="en-US" sz="1800" dirty="0">
                <a:latin typeface="Montserrat Medium" panose="00000600000000000000" pitchFamily="2" charset="0"/>
              </a:endParaRPr>
            </a:p>
          </p:txBody>
        </p:sp>
        <p:sp>
          <p:nvSpPr>
            <p:cNvPr id="32" name="TextBox 31">
              <a:extLst>
                <a:ext uri="{FF2B5EF4-FFF2-40B4-BE49-F238E27FC236}">
                  <a16:creationId xmlns:a16="http://schemas.microsoft.com/office/drawing/2014/main" id="{F08CD178-AF4E-B6AD-608D-D92E4D0B7906}"/>
                </a:ext>
              </a:extLst>
            </p:cNvPr>
            <p:cNvSpPr txBox="1"/>
            <p:nvPr/>
          </p:nvSpPr>
          <p:spPr>
            <a:xfrm>
              <a:off x="11471569" y="4072978"/>
              <a:ext cx="3531811" cy="1169551"/>
            </a:xfrm>
            <a:prstGeom prst="rect">
              <a:avLst/>
            </a:prstGeom>
            <a:noFill/>
          </p:spPr>
          <p:txBody>
            <a:bodyPr wrap="square">
              <a:spAutoFit/>
            </a:bodyPr>
            <a:lstStyle/>
            <a:p>
              <a:pPr marL="800100" lvl="1" indent="-342900">
                <a:spcBef>
                  <a:spcPts val="600"/>
                </a:spcBef>
                <a:spcAft>
                  <a:spcPct val="0"/>
                </a:spcAft>
                <a:buClr>
                  <a:schemeClr val="tx1"/>
                </a:buClr>
                <a:buFont typeface="Arial" panose="020B0604020202020204" pitchFamily="34" charset="0"/>
                <a:buChar char="•"/>
              </a:pPr>
              <a:r>
                <a:rPr lang="en-US" altLang="en-US" sz="2000" dirty="0">
                  <a:latin typeface="Montserrat Medium" panose="00000600000000000000" pitchFamily="2" charset="0"/>
                </a:rPr>
                <a:t>Build Opportunity</a:t>
              </a:r>
            </a:p>
            <a:p>
              <a:pPr marL="800100" lvl="1" indent="-342900">
                <a:spcBef>
                  <a:spcPts val="600"/>
                </a:spcBef>
                <a:spcAft>
                  <a:spcPct val="0"/>
                </a:spcAft>
                <a:buClr>
                  <a:schemeClr val="tx1"/>
                </a:buClr>
                <a:buFont typeface="Arial" panose="020B0604020202020204" pitchFamily="34" charset="0"/>
                <a:buChar char="•"/>
              </a:pPr>
              <a:r>
                <a:rPr lang="en-US" altLang="en-US" sz="2000" dirty="0">
                  <a:latin typeface="Montserrat Medium" panose="00000600000000000000" pitchFamily="2" charset="0"/>
                </a:rPr>
                <a:t>ID/Test Solution</a:t>
              </a:r>
            </a:p>
            <a:p>
              <a:pPr marL="800100" lvl="1" indent="-342900">
                <a:spcBef>
                  <a:spcPts val="600"/>
                </a:spcBef>
                <a:spcAft>
                  <a:spcPct val="0"/>
                </a:spcAft>
                <a:buClr>
                  <a:schemeClr val="tx1"/>
                </a:buClr>
                <a:buFont typeface="Arial" panose="020B0604020202020204" pitchFamily="34" charset="0"/>
                <a:buChar char="•"/>
              </a:pPr>
              <a:r>
                <a:rPr lang="en-US" altLang="en-US" sz="2000" dirty="0">
                  <a:latin typeface="Montserrat Medium" panose="00000600000000000000" pitchFamily="2" charset="0"/>
                </a:rPr>
                <a:t>Quote</a:t>
              </a:r>
            </a:p>
          </p:txBody>
        </p:sp>
        <p:sp>
          <p:nvSpPr>
            <p:cNvPr id="57" name="TextBox 56">
              <a:extLst>
                <a:ext uri="{FF2B5EF4-FFF2-40B4-BE49-F238E27FC236}">
                  <a16:creationId xmlns:a16="http://schemas.microsoft.com/office/drawing/2014/main" id="{D41A7387-B2A7-1427-6EAE-ED24C4F8DC98}"/>
                </a:ext>
              </a:extLst>
            </p:cNvPr>
            <p:cNvSpPr txBox="1"/>
            <p:nvPr/>
          </p:nvSpPr>
          <p:spPr>
            <a:xfrm>
              <a:off x="12010252" y="6932150"/>
              <a:ext cx="3531811" cy="1846659"/>
            </a:xfrm>
            <a:prstGeom prst="rect">
              <a:avLst/>
            </a:prstGeom>
            <a:noFill/>
          </p:spPr>
          <p:txBody>
            <a:bodyPr wrap="square">
              <a:spAutoFit/>
            </a:bodyPr>
            <a:lstStyle/>
            <a:p>
              <a:pPr marL="342900" indent="-342900" eaLnBrk="1" hangingPunct="1">
                <a:lnSpc>
                  <a:spcPct val="90000"/>
                </a:lnSpc>
                <a:spcBef>
                  <a:spcPct val="5000"/>
                </a:spcBef>
                <a:spcAft>
                  <a:spcPct val="25000"/>
                </a:spcAft>
                <a:buFont typeface="Arial" panose="020B0604020202020204" pitchFamily="34" charset="0"/>
                <a:buChar char="•"/>
              </a:pPr>
              <a:r>
                <a:rPr lang="en-US" altLang="en-US" sz="2000" dirty="0">
                  <a:latin typeface="Montserrat Medium" panose="00000600000000000000" pitchFamily="2" charset="0"/>
                </a:rPr>
                <a:t>Sales Team</a:t>
              </a:r>
            </a:p>
            <a:p>
              <a:pPr marL="342900" indent="-342900" eaLnBrk="1" hangingPunct="1">
                <a:lnSpc>
                  <a:spcPct val="90000"/>
                </a:lnSpc>
                <a:spcBef>
                  <a:spcPct val="5000"/>
                </a:spcBef>
                <a:spcAft>
                  <a:spcPct val="25000"/>
                </a:spcAft>
                <a:buFont typeface="Arial" panose="020B0604020202020204" pitchFamily="34" charset="0"/>
                <a:buChar char="•"/>
              </a:pPr>
              <a:r>
                <a:rPr lang="en-US" altLang="en-US" sz="2000" dirty="0">
                  <a:latin typeface="Montserrat Medium" panose="00000600000000000000" pitchFamily="2" charset="0"/>
                </a:rPr>
                <a:t>Services Sales</a:t>
              </a:r>
            </a:p>
            <a:p>
              <a:pPr marL="342900" indent="-342900" eaLnBrk="1" hangingPunct="1">
                <a:lnSpc>
                  <a:spcPct val="90000"/>
                </a:lnSpc>
                <a:spcBef>
                  <a:spcPct val="5000"/>
                </a:spcBef>
                <a:spcAft>
                  <a:spcPct val="25000"/>
                </a:spcAft>
                <a:buFont typeface="Arial" panose="020B0604020202020204" pitchFamily="34" charset="0"/>
                <a:buChar char="•"/>
              </a:pPr>
              <a:r>
                <a:rPr lang="en-US" altLang="en-US" sz="2000" dirty="0">
                  <a:latin typeface="Montserrat Medium" panose="00000600000000000000" pitchFamily="2" charset="0"/>
                </a:rPr>
                <a:t>Sales Ops</a:t>
              </a:r>
            </a:p>
            <a:p>
              <a:pPr marL="342900" indent="-342900" eaLnBrk="1" hangingPunct="1">
                <a:lnSpc>
                  <a:spcPct val="90000"/>
                </a:lnSpc>
                <a:spcBef>
                  <a:spcPct val="5000"/>
                </a:spcBef>
                <a:spcAft>
                  <a:spcPct val="25000"/>
                </a:spcAft>
                <a:buFont typeface="Arial" panose="020B0604020202020204" pitchFamily="34" charset="0"/>
                <a:buChar char="•"/>
              </a:pPr>
              <a:r>
                <a:rPr lang="en-US" altLang="en-US" sz="2000" dirty="0">
                  <a:latin typeface="Montserrat Medium" panose="00000600000000000000" pitchFamily="2" charset="0"/>
                </a:rPr>
                <a:t>Finance</a:t>
              </a:r>
            </a:p>
            <a:p>
              <a:pPr marL="342900" indent="-342900" eaLnBrk="1" hangingPunct="1">
                <a:lnSpc>
                  <a:spcPct val="90000"/>
                </a:lnSpc>
                <a:spcBef>
                  <a:spcPct val="5000"/>
                </a:spcBef>
                <a:spcAft>
                  <a:spcPct val="25000"/>
                </a:spcAft>
                <a:buFont typeface="Arial" panose="020B0604020202020204" pitchFamily="34" charset="0"/>
                <a:buChar char="•"/>
              </a:pPr>
              <a:r>
                <a:rPr lang="en-US" altLang="en-US" sz="2000" dirty="0">
                  <a:latin typeface="Montserrat Medium" panose="00000600000000000000" pitchFamily="2" charset="0"/>
                </a:rPr>
                <a:t>Legal</a:t>
              </a:r>
            </a:p>
          </p:txBody>
        </p:sp>
        <p:sp>
          <p:nvSpPr>
            <p:cNvPr id="58" name="TextBox 57">
              <a:extLst>
                <a:ext uri="{FF2B5EF4-FFF2-40B4-BE49-F238E27FC236}">
                  <a16:creationId xmlns:a16="http://schemas.microsoft.com/office/drawing/2014/main" id="{E16E07C0-3405-4B04-397E-C2BC0ADF3E91}"/>
                </a:ext>
              </a:extLst>
            </p:cNvPr>
            <p:cNvSpPr txBox="1"/>
            <p:nvPr/>
          </p:nvSpPr>
          <p:spPr>
            <a:xfrm>
              <a:off x="11373489" y="5279290"/>
              <a:ext cx="3531811" cy="1015663"/>
            </a:xfrm>
            <a:prstGeom prst="rect">
              <a:avLst/>
            </a:prstGeom>
            <a:noFill/>
          </p:spPr>
          <p:txBody>
            <a:bodyPr wrap="square">
              <a:spAutoFit/>
            </a:bodyPr>
            <a:lstStyle/>
            <a:p>
              <a:pPr marL="1257300" lvl="2" indent="-342900">
                <a:spcBef>
                  <a:spcPct val="0"/>
                </a:spcBef>
                <a:spcAft>
                  <a:spcPct val="0"/>
                </a:spcAft>
                <a:buClr>
                  <a:schemeClr val="tx1"/>
                </a:buClr>
                <a:buFont typeface="Courier New" panose="02070309020205020404" pitchFamily="49" charset="0"/>
                <a:buChar char="o"/>
              </a:pPr>
              <a:r>
                <a:rPr lang="en-US" altLang="en-US" sz="2000" dirty="0">
                  <a:latin typeface="Montserrat Medium" panose="00000600000000000000" pitchFamily="2" charset="0"/>
                </a:rPr>
                <a:t>Configure</a:t>
              </a:r>
            </a:p>
            <a:p>
              <a:pPr marL="1257300" lvl="2" indent="-342900">
                <a:spcBef>
                  <a:spcPct val="0"/>
                </a:spcBef>
                <a:spcAft>
                  <a:spcPct val="0"/>
                </a:spcAft>
                <a:buClr>
                  <a:schemeClr val="tx1"/>
                </a:buClr>
                <a:buFont typeface="Courier New" panose="02070309020205020404" pitchFamily="49" charset="0"/>
                <a:buChar char="o"/>
              </a:pPr>
              <a:r>
                <a:rPr lang="en-US" altLang="en-US" sz="2000" dirty="0">
                  <a:latin typeface="Montserrat Medium" panose="00000600000000000000" pitchFamily="2" charset="0"/>
                </a:rPr>
                <a:t>Contracts</a:t>
              </a:r>
            </a:p>
            <a:p>
              <a:pPr marL="1257300" lvl="2" indent="-342900">
                <a:spcBef>
                  <a:spcPct val="0"/>
                </a:spcBef>
                <a:spcAft>
                  <a:spcPct val="0"/>
                </a:spcAft>
                <a:buClr>
                  <a:schemeClr val="tx1"/>
                </a:buClr>
                <a:buFont typeface="Courier New" panose="02070309020205020404" pitchFamily="49" charset="0"/>
                <a:buChar char="o"/>
              </a:pPr>
              <a:r>
                <a:rPr lang="en-US" altLang="en-US" sz="2000" dirty="0">
                  <a:latin typeface="Montserrat Medium" panose="00000600000000000000" pitchFamily="2" charset="0"/>
                </a:rPr>
                <a:t>Pricing</a:t>
              </a:r>
              <a:endParaRPr lang="en-US" altLang="en-US" sz="3200" dirty="0">
                <a:latin typeface="Montserrat Medium" panose="00000600000000000000" pitchFamily="2" charset="0"/>
              </a:endParaRPr>
            </a:p>
          </p:txBody>
        </p:sp>
      </p:grpSp>
      <p:cxnSp>
        <p:nvCxnSpPr>
          <p:cNvPr id="47" name="Straight Connector 46">
            <a:extLst>
              <a:ext uri="{FF2B5EF4-FFF2-40B4-BE49-F238E27FC236}">
                <a16:creationId xmlns:a16="http://schemas.microsoft.com/office/drawing/2014/main" id="{365E45B3-D098-EC3E-ACF3-5D7B80907537}"/>
              </a:ext>
            </a:extLst>
          </p:cNvPr>
          <p:cNvCxnSpPr/>
          <p:nvPr/>
        </p:nvCxnSpPr>
        <p:spPr>
          <a:xfrm>
            <a:off x="11927125" y="6729302"/>
            <a:ext cx="302029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6" name="Rectangle 35">
            <a:extLst>
              <a:ext uri="{FF2B5EF4-FFF2-40B4-BE49-F238E27FC236}">
                <a16:creationId xmlns:a16="http://schemas.microsoft.com/office/drawing/2014/main" id="{1CD51AE6-573B-81D2-1050-2B039532D6AA}"/>
              </a:ext>
            </a:extLst>
          </p:cNvPr>
          <p:cNvSpPr/>
          <p:nvPr/>
        </p:nvSpPr>
        <p:spPr>
          <a:xfrm>
            <a:off x="16101247" y="3218211"/>
            <a:ext cx="3491346" cy="5674536"/>
          </a:xfrm>
          <a:prstGeom prst="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35" name="Group 34">
            <a:extLst>
              <a:ext uri="{FF2B5EF4-FFF2-40B4-BE49-F238E27FC236}">
                <a16:creationId xmlns:a16="http://schemas.microsoft.com/office/drawing/2014/main" id="{D242AE27-B285-9E8A-2B96-4216261A15C7}"/>
              </a:ext>
            </a:extLst>
          </p:cNvPr>
          <p:cNvGrpSpPr/>
          <p:nvPr/>
        </p:nvGrpSpPr>
        <p:grpSpPr>
          <a:xfrm>
            <a:off x="15776230" y="3511721"/>
            <a:ext cx="4278225" cy="5294797"/>
            <a:chOff x="15776230" y="3511721"/>
            <a:chExt cx="4278225" cy="5294797"/>
          </a:xfrm>
        </p:grpSpPr>
        <p:sp>
          <p:nvSpPr>
            <p:cNvPr id="71" name="TextBox 70">
              <a:extLst>
                <a:ext uri="{FF2B5EF4-FFF2-40B4-BE49-F238E27FC236}">
                  <a16:creationId xmlns:a16="http://schemas.microsoft.com/office/drawing/2014/main" id="{1B054139-9685-A179-4ADA-8FA48C5279DC}"/>
                </a:ext>
              </a:extLst>
            </p:cNvPr>
            <p:cNvSpPr txBox="1"/>
            <p:nvPr/>
          </p:nvSpPr>
          <p:spPr>
            <a:xfrm>
              <a:off x="15829345" y="3511721"/>
              <a:ext cx="3491346" cy="400110"/>
            </a:xfrm>
            <a:prstGeom prst="rect">
              <a:avLst/>
            </a:prstGeom>
            <a:noFill/>
          </p:spPr>
          <p:txBody>
            <a:bodyPr wrap="square">
              <a:spAutoFit/>
            </a:bodyPr>
            <a:lstStyle/>
            <a:p>
              <a:pPr algn="ctr">
                <a:spcBef>
                  <a:spcPct val="50000"/>
                </a:spcBef>
                <a:spcAft>
                  <a:spcPct val="0"/>
                </a:spcAft>
                <a:buClrTx/>
                <a:buFontTx/>
                <a:buNone/>
              </a:pPr>
              <a:r>
                <a:rPr lang="en-US" altLang="en-US" sz="2000" dirty="0">
                  <a:latin typeface="Montserrat Medium" panose="00000600000000000000" pitchFamily="2" charset="0"/>
                </a:rPr>
                <a:t>Present &amp; Propose</a:t>
              </a:r>
              <a:endParaRPr lang="en-US" altLang="en-US" sz="1800" dirty="0">
                <a:latin typeface="Montserrat Medium" panose="00000600000000000000" pitchFamily="2" charset="0"/>
              </a:endParaRPr>
            </a:p>
          </p:txBody>
        </p:sp>
        <p:sp>
          <p:nvSpPr>
            <p:cNvPr id="72" name="TextBox 71">
              <a:extLst>
                <a:ext uri="{FF2B5EF4-FFF2-40B4-BE49-F238E27FC236}">
                  <a16:creationId xmlns:a16="http://schemas.microsoft.com/office/drawing/2014/main" id="{DC33C6EC-2F0E-7E4D-A142-9D6775752B8B}"/>
                </a:ext>
              </a:extLst>
            </p:cNvPr>
            <p:cNvSpPr txBox="1"/>
            <p:nvPr/>
          </p:nvSpPr>
          <p:spPr>
            <a:xfrm>
              <a:off x="15776230" y="4128396"/>
              <a:ext cx="3531811" cy="784830"/>
            </a:xfrm>
            <a:prstGeom prst="rect">
              <a:avLst/>
            </a:prstGeom>
            <a:noFill/>
          </p:spPr>
          <p:txBody>
            <a:bodyPr wrap="square">
              <a:spAutoFit/>
            </a:bodyPr>
            <a:lstStyle/>
            <a:p>
              <a:pPr marL="800100" lvl="1" indent="-342900">
                <a:spcBef>
                  <a:spcPts val="600"/>
                </a:spcBef>
                <a:spcAft>
                  <a:spcPct val="0"/>
                </a:spcAft>
                <a:buClrTx/>
                <a:buFont typeface="Arial" panose="020B0604020202020204" pitchFamily="34" charset="0"/>
                <a:buChar char="•"/>
              </a:pPr>
              <a:r>
                <a:rPr lang="en-US" altLang="en-US" sz="2000" dirty="0">
                  <a:latin typeface="Montserrat Medium" panose="00000600000000000000" pitchFamily="2" charset="0"/>
                </a:rPr>
                <a:t>Present Proposal</a:t>
              </a:r>
              <a:endParaRPr lang="en-US" altLang="en-US" sz="1400" dirty="0">
                <a:latin typeface="Montserrat Medium" panose="00000600000000000000" pitchFamily="2" charset="0"/>
              </a:endParaRPr>
            </a:p>
            <a:p>
              <a:pPr marL="800100" lvl="1" indent="-342900">
                <a:spcBef>
                  <a:spcPts val="600"/>
                </a:spcBef>
                <a:spcAft>
                  <a:spcPct val="0"/>
                </a:spcAft>
                <a:buClrTx/>
                <a:buSzPct val="85000"/>
                <a:buFont typeface="Arial" panose="020B0604020202020204" pitchFamily="34" charset="0"/>
                <a:buChar char="•"/>
              </a:pPr>
              <a:r>
                <a:rPr lang="en-US" altLang="en-US" sz="2000" dirty="0">
                  <a:latin typeface="Montserrat Medium" panose="00000600000000000000" pitchFamily="2" charset="0"/>
                </a:rPr>
                <a:t>Negotiation</a:t>
              </a:r>
            </a:p>
          </p:txBody>
        </p:sp>
        <p:sp>
          <p:nvSpPr>
            <p:cNvPr id="74" name="TextBox 73">
              <a:extLst>
                <a:ext uri="{FF2B5EF4-FFF2-40B4-BE49-F238E27FC236}">
                  <a16:creationId xmlns:a16="http://schemas.microsoft.com/office/drawing/2014/main" id="{2C5530F6-B458-CE43-8661-7282AFF9C237}"/>
                </a:ext>
              </a:extLst>
            </p:cNvPr>
            <p:cNvSpPr txBox="1"/>
            <p:nvPr/>
          </p:nvSpPr>
          <p:spPr>
            <a:xfrm>
              <a:off x="16287750" y="6959859"/>
              <a:ext cx="3531811" cy="1846659"/>
            </a:xfrm>
            <a:prstGeom prst="rect">
              <a:avLst/>
            </a:prstGeom>
            <a:noFill/>
          </p:spPr>
          <p:txBody>
            <a:bodyPr wrap="square">
              <a:spAutoFit/>
            </a:bodyPr>
            <a:lstStyle/>
            <a:p>
              <a:pPr marL="342900" indent="-342900" eaLnBrk="1" hangingPunct="1">
                <a:lnSpc>
                  <a:spcPct val="90000"/>
                </a:lnSpc>
                <a:spcBef>
                  <a:spcPct val="5000"/>
                </a:spcBef>
                <a:spcAft>
                  <a:spcPct val="25000"/>
                </a:spcAft>
                <a:buFont typeface="Arial" panose="020B0604020202020204" pitchFamily="34" charset="0"/>
                <a:buChar char="•"/>
              </a:pPr>
              <a:r>
                <a:rPr lang="en-US" altLang="en-US" sz="2000" dirty="0">
                  <a:latin typeface="Montserrat Medium" panose="00000600000000000000" pitchFamily="2" charset="0"/>
                </a:rPr>
                <a:t>Sales Team</a:t>
              </a:r>
            </a:p>
            <a:p>
              <a:pPr marL="342900" indent="-342900" eaLnBrk="1" hangingPunct="1">
                <a:lnSpc>
                  <a:spcPct val="90000"/>
                </a:lnSpc>
                <a:spcBef>
                  <a:spcPct val="5000"/>
                </a:spcBef>
                <a:spcAft>
                  <a:spcPct val="25000"/>
                </a:spcAft>
                <a:buFont typeface="Arial" panose="020B0604020202020204" pitchFamily="34" charset="0"/>
                <a:buChar char="•"/>
              </a:pPr>
              <a:r>
                <a:rPr lang="en-US" altLang="en-US" sz="2000" dirty="0">
                  <a:latin typeface="Montserrat Medium" panose="00000600000000000000" pitchFamily="2" charset="0"/>
                </a:rPr>
                <a:t>Sales Ops</a:t>
              </a:r>
            </a:p>
            <a:p>
              <a:pPr marL="342900" indent="-342900" eaLnBrk="1" hangingPunct="1">
                <a:lnSpc>
                  <a:spcPct val="90000"/>
                </a:lnSpc>
                <a:spcBef>
                  <a:spcPct val="5000"/>
                </a:spcBef>
                <a:spcAft>
                  <a:spcPct val="25000"/>
                </a:spcAft>
                <a:buFont typeface="Arial" panose="020B0604020202020204" pitchFamily="34" charset="0"/>
                <a:buChar char="•"/>
              </a:pPr>
              <a:r>
                <a:rPr lang="en-US" altLang="en-US" sz="2000" dirty="0">
                  <a:latin typeface="Montserrat Medium" panose="00000600000000000000" pitchFamily="2" charset="0"/>
                </a:rPr>
                <a:t>Sales Ops</a:t>
              </a:r>
            </a:p>
            <a:p>
              <a:pPr marL="342900" indent="-342900" eaLnBrk="1" hangingPunct="1">
                <a:lnSpc>
                  <a:spcPct val="90000"/>
                </a:lnSpc>
                <a:spcBef>
                  <a:spcPct val="5000"/>
                </a:spcBef>
                <a:spcAft>
                  <a:spcPct val="25000"/>
                </a:spcAft>
                <a:buFont typeface="Arial" panose="020B0604020202020204" pitchFamily="34" charset="0"/>
                <a:buChar char="•"/>
              </a:pPr>
              <a:r>
                <a:rPr lang="en-US" altLang="en-US" sz="2000" dirty="0">
                  <a:latin typeface="Montserrat Medium" panose="00000600000000000000" pitchFamily="2" charset="0"/>
                </a:rPr>
                <a:t>Finance </a:t>
              </a:r>
            </a:p>
            <a:p>
              <a:pPr marL="342900" indent="-342900" eaLnBrk="1" hangingPunct="1">
                <a:lnSpc>
                  <a:spcPct val="90000"/>
                </a:lnSpc>
                <a:spcBef>
                  <a:spcPct val="5000"/>
                </a:spcBef>
                <a:spcAft>
                  <a:spcPct val="25000"/>
                </a:spcAft>
                <a:buFont typeface="Arial" panose="020B0604020202020204" pitchFamily="34" charset="0"/>
                <a:buChar char="•"/>
              </a:pPr>
              <a:r>
                <a:rPr lang="en-US" altLang="en-US" sz="2000" dirty="0">
                  <a:latin typeface="Montserrat Medium" panose="00000600000000000000" pitchFamily="2" charset="0"/>
                </a:rPr>
                <a:t>Legal</a:t>
              </a:r>
            </a:p>
          </p:txBody>
        </p:sp>
        <p:sp>
          <p:nvSpPr>
            <p:cNvPr id="76" name="TextBox 75">
              <a:extLst>
                <a:ext uri="{FF2B5EF4-FFF2-40B4-BE49-F238E27FC236}">
                  <a16:creationId xmlns:a16="http://schemas.microsoft.com/office/drawing/2014/main" id="{B88CD76A-B4DB-40BD-6F3B-E304E4D081D7}"/>
                </a:ext>
              </a:extLst>
            </p:cNvPr>
            <p:cNvSpPr txBox="1"/>
            <p:nvPr/>
          </p:nvSpPr>
          <p:spPr>
            <a:xfrm>
              <a:off x="15776230" y="5483840"/>
              <a:ext cx="4278225" cy="400110"/>
            </a:xfrm>
            <a:prstGeom prst="rect">
              <a:avLst/>
            </a:prstGeom>
            <a:noFill/>
          </p:spPr>
          <p:txBody>
            <a:bodyPr wrap="square">
              <a:spAutoFit/>
            </a:bodyPr>
            <a:lstStyle/>
            <a:p>
              <a:pPr marL="800100" lvl="1" indent="-342900">
                <a:spcBef>
                  <a:spcPts val="600"/>
                </a:spcBef>
                <a:spcAft>
                  <a:spcPct val="0"/>
                </a:spcAft>
                <a:buClrTx/>
                <a:buSzPct val="85000"/>
                <a:buFont typeface="Arial" panose="020B0604020202020204" pitchFamily="34" charset="0"/>
                <a:buChar char="•"/>
              </a:pPr>
              <a:r>
                <a:rPr lang="en-US" altLang="en-US" sz="2000" dirty="0">
                  <a:latin typeface="Montserrat Medium" panose="00000600000000000000" pitchFamily="2" charset="0"/>
                </a:rPr>
                <a:t>Requote/represent</a:t>
              </a:r>
              <a:endParaRPr lang="en-US" altLang="en-US" sz="1400" dirty="0">
                <a:latin typeface="Montserrat Medium" panose="00000600000000000000" pitchFamily="2" charset="0"/>
              </a:endParaRPr>
            </a:p>
          </p:txBody>
        </p:sp>
      </p:grpSp>
      <p:cxnSp>
        <p:nvCxnSpPr>
          <p:cNvPr id="73" name="Straight Connector 72">
            <a:extLst>
              <a:ext uri="{FF2B5EF4-FFF2-40B4-BE49-F238E27FC236}">
                <a16:creationId xmlns:a16="http://schemas.microsoft.com/office/drawing/2014/main" id="{F6FAB0FE-B904-CABD-1C77-4AB55EAF807A}"/>
              </a:ext>
            </a:extLst>
          </p:cNvPr>
          <p:cNvCxnSpPr/>
          <p:nvPr/>
        </p:nvCxnSpPr>
        <p:spPr>
          <a:xfrm>
            <a:off x="16204623" y="6729302"/>
            <a:ext cx="302029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9" name="Rectangle 38">
            <a:extLst>
              <a:ext uri="{FF2B5EF4-FFF2-40B4-BE49-F238E27FC236}">
                <a16:creationId xmlns:a16="http://schemas.microsoft.com/office/drawing/2014/main" id="{73F51B10-9F2B-D7D3-26A5-DED4360EBD55}"/>
              </a:ext>
            </a:extLst>
          </p:cNvPr>
          <p:cNvSpPr/>
          <p:nvPr/>
        </p:nvSpPr>
        <p:spPr>
          <a:xfrm>
            <a:off x="20288884" y="3218211"/>
            <a:ext cx="3491346" cy="5674536"/>
          </a:xfrm>
          <a:prstGeom prst="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0" name="TextBox 79">
            <a:extLst>
              <a:ext uri="{FF2B5EF4-FFF2-40B4-BE49-F238E27FC236}">
                <a16:creationId xmlns:a16="http://schemas.microsoft.com/office/drawing/2014/main" id="{2F8A3F9E-663B-531D-3B34-87004167ABB2}"/>
              </a:ext>
            </a:extLst>
          </p:cNvPr>
          <p:cNvSpPr txBox="1"/>
          <p:nvPr/>
        </p:nvSpPr>
        <p:spPr>
          <a:xfrm>
            <a:off x="20030180" y="4101363"/>
            <a:ext cx="3531811" cy="2154436"/>
          </a:xfrm>
          <a:prstGeom prst="rect">
            <a:avLst/>
          </a:prstGeom>
          <a:noFill/>
        </p:spPr>
        <p:txBody>
          <a:bodyPr wrap="square">
            <a:spAutoFit/>
          </a:bodyPr>
          <a:lstStyle/>
          <a:p>
            <a:pPr marL="800100" lvl="1" indent="-342900">
              <a:spcBef>
                <a:spcPts val="600"/>
              </a:spcBef>
              <a:spcAft>
                <a:spcPct val="0"/>
              </a:spcAft>
              <a:buClrTx/>
              <a:buFont typeface="Arial" panose="020B0604020202020204" pitchFamily="34" charset="0"/>
              <a:buChar char="•"/>
            </a:pPr>
            <a:r>
              <a:rPr lang="en-US" altLang="en-US" sz="2000" dirty="0">
                <a:latin typeface="Montserrat Medium" panose="00000600000000000000" pitchFamily="2" charset="0"/>
              </a:rPr>
              <a:t>Contract Sign-Off</a:t>
            </a:r>
          </a:p>
          <a:p>
            <a:pPr marL="800100" lvl="1" indent="-342900">
              <a:spcBef>
                <a:spcPts val="600"/>
              </a:spcBef>
              <a:spcAft>
                <a:spcPct val="0"/>
              </a:spcAft>
              <a:buClrTx/>
              <a:buSzPct val="85000"/>
              <a:buFont typeface="Arial" panose="020B0604020202020204" pitchFamily="34" charset="0"/>
              <a:buChar char="•"/>
            </a:pPr>
            <a:r>
              <a:rPr lang="en-US" altLang="en-US" sz="2000" dirty="0">
                <a:latin typeface="Montserrat Medium" panose="00000600000000000000" pitchFamily="2" charset="0"/>
              </a:rPr>
              <a:t>Obtain PO/Invoice</a:t>
            </a:r>
            <a:endParaRPr lang="en-US" altLang="en-US" sz="1400" dirty="0">
              <a:latin typeface="Montserrat Medium" panose="00000600000000000000" pitchFamily="2" charset="0"/>
            </a:endParaRPr>
          </a:p>
          <a:p>
            <a:pPr marL="800100" lvl="1" indent="-342900">
              <a:spcBef>
                <a:spcPts val="600"/>
              </a:spcBef>
              <a:spcAft>
                <a:spcPct val="0"/>
              </a:spcAft>
              <a:buClrTx/>
              <a:buSzPct val="85000"/>
              <a:buFont typeface="Arial" panose="020B0604020202020204" pitchFamily="34" charset="0"/>
              <a:buChar char="•"/>
            </a:pPr>
            <a:r>
              <a:rPr lang="en-US" altLang="en-US" sz="2000" dirty="0">
                <a:latin typeface="Montserrat Medium" panose="00000600000000000000" pitchFamily="2" charset="0"/>
              </a:rPr>
              <a:t>Book Order</a:t>
            </a:r>
          </a:p>
          <a:p>
            <a:pPr marL="800100" lvl="1" indent="-342900">
              <a:spcBef>
                <a:spcPts val="600"/>
              </a:spcBef>
              <a:spcAft>
                <a:spcPct val="0"/>
              </a:spcAft>
              <a:buClrTx/>
              <a:buSzPct val="85000"/>
              <a:buFont typeface="Arial" panose="020B0604020202020204" pitchFamily="34" charset="0"/>
              <a:buChar char="•"/>
            </a:pPr>
            <a:r>
              <a:rPr lang="en-US" altLang="en-US" sz="2000" dirty="0">
                <a:latin typeface="Montserrat Medium" panose="00000600000000000000" pitchFamily="2" charset="0"/>
              </a:rPr>
              <a:t>Order to Collect</a:t>
            </a:r>
          </a:p>
          <a:p>
            <a:pPr marL="800100" lvl="1" indent="-342900">
              <a:spcBef>
                <a:spcPts val="600"/>
              </a:spcBef>
              <a:spcAft>
                <a:spcPct val="0"/>
              </a:spcAft>
              <a:buClrTx/>
              <a:buSzPct val="85000"/>
              <a:buFont typeface="Arial" panose="020B0604020202020204" pitchFamily="34" charset="0"/>
              <a:buChar char="•"/>
            </a:pPr>
            <a:r>
              <a:rPr lang="en-US" altLang="en-US" sz="2000" dirty="0">
                <a:latin typeface="Montserrat Medium" panose="00000600000000000000" pitchFamily="2" charset="0"/>
              </a:rPr>
              <a:t>Comp Credit</a:t>
            </a:r>
          </a:p>
          <a:p>
            <a:pPr marL="742950" lvl="1" indent="-285750">
              <a:spcBef>
                <a:spcPct val="0"/>
              </a:spcBef>
              <a:spcAft>
                <a:spcPct val="0"/>
              </a:spcAft>
              <a:buClrTx/>
              <a:buSzPct val="85000"/>
              <a:buFont typeface="Arial" panose="020B0604020202020204" pitchFamily="34" charset="0"/>
              <a:buChar char="•"/>
            </a:pPr>
            <a:endParaRPr lang="en-US" altLang="en-US" sz="1400" dirty="0">
              <a:latin typeface="Montserrat Medium" panose="00000600000000000000" pitchFamily="2" charset="0"/>
            </a:endParaRPr>
          </a:p>
        </p:txBody>
      </p:sp>
      <p:cxnSp>
        <p:nvCxnSpPr>
          <p:cNvPr id="81" name="Straight Connector 80">
            <a:extLst>
              <a:ext uri="{FF2B5EF4-FFF2-40B4-BE49-F238E27FC236}">
                <a16:creationId xmlns:a16="http://schemas.microsoft.com/office/drawing/2014/main" id="{FE5526C4-29B6-E70F-B6A5-C761A44A69AB}"/>
              </a:ext>
            </a:extLst>
          </p:cNvPr>
          <p:cNvCxnSpPr/>
          <p:nvPr/>
        </p:nvCxnSpPr>
        <p:spPr>
          <a:xfrm>
            <a:off x="20458573" y="6673885"/>
            <a:ext cx="302029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82" name="TextBox 81">
            <a:extLst>
              <a:ext uri="{FF2B5EF4-FFF2-40B4-BE49-F238E27FC236}">
                <a16:creationId xmlns:a16="http://schemas.microsoft.com/office/drawing/2014/main" id="{3A82BC2A-943F-8E7E-97A1-95FE855E6A52}"/>
              </a:ext>
            </a:extLst>
          </p:cNvPr>
          <p:cNvSpPr txBox="1"/>
          <p:nvPr/>
        </p:nvSpPr>
        <p:spPr>
          <a:xfrm>
            <a:off x="20541700" y="6932151"/>
            <a:ext cx="3531811" cy="1107996"/>
          </a:xfrm>
          <a:prstGeom prst="rect">
            <a:avLst/>
          </a:prstGeom>
          <a:noFill/>
        </p:spPr>
        <p:txBody>
          <a:bodyPr wrap="square">
            <a:spAutoFit/>
          </a:bodyPr>
          <a:lstStyle/>
          <a:p>
            <a:pPr marL="342900" indent="-342900" eaLnBrk="1" hangingPunct="1">
              <a:lnSpc>
                <a:spcPct val="90000"/>
              </a:lnSpc>
              <a:spcBef>
                <a:spcPct val="5000"/>
              </a:spcBef>
              <a:spcAft>
                <a:spcPct val="25000"/>
              </a:spcAft>
              <a:buFont typeface="Arial" panose="020B0604020202020204" pitchFamily="34" charset="0"/>
              <a:buChar char="•"/>
            </a:pPr>
            <a:r>
              <a:rPr lang="en-US" altLang="en-US" sz="2000" dirty="0">
                <a:latin typeface="Montserrat Medium" panose="00000600000000000000" pitchFamily="2" charset="0"/>
              </a:rPr>
              <a:t>Sales Team</a:t>
            </a:r>
          </a:p>
          <a:p>
            <a:pPr marL="342900" indent="-342900" eaLnBrk="1" hangingPunct="1">
              <a:lnSpc>
                <a:spcPct val="90000"/>
              </a:lnSpc>
              <a:spcBef>
                <a:spcPct val="5000"/>
              </a:spcBef>
              <a:spcAft>
                <a:spcPct val="25000"/>
              </a:spcAft>
              <a:buFont typeface="Arial" panose="020B0604020202020204" pitchFamily="34" charset="0"/>
              <a:buChar char="•"/>
            </a:pPr>
            <a:r>
              <a:rPr lang="en-US" altLang="en-US" sz="2000" dirty="0">
                <a:latin typeface="Montserrat Medium" panose="00000600000000000000" pitchFamily="2" charset="0"/>
              </a:rPr>
              <a:t>Finance</a:t>
            </a:r>
          </a:p>
          <a:p>
            <a:pPr marL="342900" indent="-342900" eaLnBrk="1" hangingPunct="1">
              <a:lnSpc>
                <a:spcPct val="90000"/>
              </a:lnSpc>
              <a:spcBef>
                <a:spcPct val="5000"/>
              </a:spcBef>
              <a:spcAft>
                <a:spcPct val="25000"/>
              </a:spcAft>
              <a:buFont typeface="Arial" panose="020B0604020202020204" pitchFamily="34" charset="0"/>
              <a:buChar char="•"/>
            </a:pPr>
            <a:r>
              <a:rPr lang="en-US" altLang="en-US" sz="2000" dirty="0">
                <a:latin typeface="Montserrat Medium" panose="00000600000000000000" pitchFamily="2" charset="0"/>
              </a:rPr>
              <a:t>Legal</a:t>
            </a:r>
          </a:p>
        </p:txBody>
      </p:sp>
      <p:sp>
        <p:nvSpPr>
          <p:cNvPr id="79" name="TextBox 78">
            <a:extLst>
              <a:ext uri="{FF2B5EF4-FFF2-40B4-BE49-F238E27FC236}">
                <a16:creationId xmlns:a16="http://schemas.microsoft.com/office/drawing/2014/main" id="{4CDE0541-A798-7827-06C9-35CEE93F70F8}"/>
              </a:ext>
            </a:extLst>
          </p:cNvPr>
          <p:cNvSpPr txBox="1"/>
          <p:nvPr/>
        </p:nvSpPr>
        <p:spPr>
          <a:xfrm>
            <a:off x="19704079" y="3456304"/>
            <a:ext cx="3491346" cy="400110"/>
          </a:xfrm>
          <a:prstGeom prst="rect">
            <a:avLst/>
          </a:prstGeom>
          <a:noFill/>
        </p:spPr>
        <p:txBody>
          <a:bodyPr wrap="square">
            <a:spAutoFit/>
          </a:bodyPr>
          <a:lstStyle/>
          <a:p>
            <a:pPr algn="ctr">
              <a:spcBef>
                <a:spcPct val="50000"/>
              </a:spcBef>
              <a:spcAft>
                <a:spcPct val="0"/>
              </a:spcAft>
              <a:buClrTx/>
              <a:buFontTx/>
              <a:buNone/>
            </a:pPr>
            <a:r>
              <a:rPr lang="en-US" altLang="en-US" sz="2000" dirty="0">
                <a:latin typeface="Montserrat Medium" panose="00000600000000000000" pitchFamily="2" charset="0"/>
              </a:rPr>
              <a:t>Gain Commit</a:t>
            </a:r>
            <a:endParaRPr lang="en-US" altLang="en-US" sz="1800" dirty="0">
              <a:latin typeface="Montserrat Medium" panose="00000600000000000000" pitchFamily="2" charset="0"/>
            </a:endParaRPr>
          </a:p>
        </p:txBody>
      </p:sp>
      <p:sp>
        <p:nvSpPr>
          <p:cNvPr id="49" name="Rectangle 48">
            <a:extLst>
              <a:ext uri="{FF2B5EF4-FFF2-40B4-BE49-F238E27FC236}">
                <a16:creationId xmlns:a16="http://schemas.microsoft.com/office/drawing/2014/main" id="{CFC191AC-DC6C-6988-68AB-242A11E3777C}"/>
              </a:ext>
            </a:extLst>
          </p:cNvPr>
          <p:cNvSpPr/>
          <p:nvPr/>
        </p:nvSpPr>
        <p:spPr>
          <a:xfrm>
            <a:off x="3103418" y="9390225"/>
            <a:ext cx="3567854" cy="3600764"/>
          </a:xfrm>
          <a:prstGeom prst="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55" name="Group 54">
            <a:extLst>
              <a:ext uri="{FF2B5EF4-FFF2-40B4-BE49-F238E27FC236}">
                <a16:creationId xmlns:a16="http://schemas.microsoft.com/office/drawing/2014/main" id="{2C713858-F1F5-0C7A-34F6-55132586C2E2}"/>
              </a:ext>
            </a:extLst>
          </p:cNvPr>
          <p:cNvGrpSpPr/>
          <p:nvPr/>
        </p:nvGrpSpPr>
        <p:grpSpPr>
          <a:xfrm>
            <a:off x="2605610" y="9827375"/>
            <a:ext cx="3770031" cy="2870792"/>
            <a:chOff x="2605610" y="9827375"/>
            <a:chExt cx="3770031" cy="2870792"/>
          </a:xfrm>
        </p:grpSpPr>
        <p:sp>
          <p:nvSpPr>
            <p:cNvPr id="85" name="TextBox 84">
              <a:extLst>
                <a:ext uri="{FF2B5EF4-FFF2-40B4-BE49-F238E27FC236}">
                  <a16:creationId xmlns:a16="http://schemas.microsoft.com/office/drawing/2014/main" id="{9D37C5CF-2D92-52ED-5344-5424726E1E6A}"/>
                </a:ext>
              </a:extLst>
            </p:cNvPr>
            <p:cNvSpPr txBox="1"/>
            <p:nvPr/>
          </p:nvSpPr>
          <p:spPr>
            <a:xfrm>
              <a:off x="2605610" y="9827375"/>
              <a:ext cx="3491346" cy="400110"/>
            </a:xfrm>
            <a:prstGeom prst="rect">
              <a:avLst/>
            </a:prstGeom>
            <a:noFill/>
          </p:spPr>
          <p:txBody>
            <a:bodyPr wrap="square">
              <a:spAutoFit/>
            </a:bodyPr>
            <a:lstStyle/>
            <a:p>
              <a:pPr algn="ctr">
                <a:spcBef>
                  <a:spcPct val="50000"/>
                </a:spcBef>
                <a:spcAft>
                  <a:spcPct val="0"/>
                </a:spcAft>
                <a:buClrTx/>
                <a:buFontTx/>
                <a:buNone/>
              </a:pPr>
              <a:r>
                <a:rPr lang="en-US" altLang="en-US" sz="2000" dirty="0">
                  <a:latin typeface="Montserrat Medium" panose="00000600000000000000" pitchFamily="2" charset="0"/>
                </a:rPr>
                <a:t>Manage Order</a:t>
              </a:r>
              <a:endParaRPr lang="en-US" altLang="en-US" sz="1800" dirty="0">
                <a:latin typeface="Montserrat Medium" panose="00000600000000000000" pitchFamily="2" charset="0"/>
              </a:endParaRPr>
            </a:p>
          </p:txBody>
        </p:sp>
        <p:sp>
          <p:nvSpPr>
            <p:cNvPr id="86" name="TextBox 85">
              <a:extLst>
                <a:ext uri="{FF2B5EF4-FFF2-40B4-BE49-F238E27FC236}">
                  <a16:creationId xmlns:a16="http://schemas.microsoft.com/office/drawing/2014/main" id="{EC8843B4-EE48-699F-876B-13AA85F6AA3D}"/>
                </a:ext>
              </a:extLst>
            </p:cNvPr>
            <p:cNvSpPr txBox="1"/>
            <p:nvPr/>
          </p:nvSpPr>
          <p:spPr>
            <a:xfrm>
              <a:off x="2843830" y="10389843"/>
              <a:ext cx="3531811" cy="2308324"/>
            </a:xfrm>
            <a:prstGeom prst="rect">
              <a:avLst/>
            </a:prstGeom>
            <a:noFill/>
          </p:spPr>
          <p:txBody>
            <a:bodyPr wrap="square">
              <a:spAutoFit/>
            </a:bodyPr>
            <a:lstStyle/>
            <a:p>
              <a:pPr marL="800100" lvl="1" indent="-342900">
                <a:spcBef>
                  <a:spcPts val="600"/>
                </a:spcBef>
                <a:spcAft>
                  <a:spcPct val="0"/>
                </a:spcAft>
                <a:buClrTx/>
                <a:buFont typeface="Arial" panose="020B0604020202020204" pitchFamily="34" charset="0"/>
                <a:buChar char="•"/>
              </a:pPr>
              <a:r>
                <a:rPr lang="en-US" altLang="en-US" sz="2000" dirty="0">
                  <a:latin typeface="Montserrat Medium" panose="00000600000000000000" pitchFamily="2" charset="0"/>
                </a:rPr>
                <a:t>Validate PO</a:t>
              </a:r>
            </a:p>
            <a:p>
              <a:pPr marL="800100" lvl="1" indent="-342900">
                <a:spcBef>
                  <a:spcPts val="600"/>
                </a:spcBef>
                <a:spcAft>
                  <a:spcPct val="0"/>
                </a:spcAft>
                <a:buClrTx/>
                <a:buFont typeface="Arial" panose="020B0604020202020204" pitchFamily="34" charset="0"/>
                <a:buChar char="•"/>
              </a:pPr>
              <a:r>
                <a:rPr lang="en-US" altLang="en-US" sz="2000" dirty="0">
                  <a:latin typeface="Montserrat Medium" panose="00000600000000000000" pitchFamily="2" charset="0"/>
                </a:rPr>
                <a:t>Book/schedule product &amp; service order</a:t>
              </a:r>
            </a:p>
            <a:p>
              <a:pPr marL="800100" lvl="1" indent="-342900">
                <a:spcBef>
                  <a:spcPts val="600"/>
                </a:spcBef>
                <a:spcAft>
                  <a:spcPct val="0"/>
                </a:spcAft>
                <a:buClrTx/>
                <a:buFont typeface="Arial" panose="020B0604020202020204" pitchFamily="34" charset="0"/>
                <a:buChar char="•"/>
              </a:pPr>
              <a:r>
                <a:rPr lang="en-US" altLang="en-US" sz="2000" dirty="0">
                  <a:latin typeface="Montserrat Medium" panose="00000600000000000000" pitchFamily="2" charset="0"/>
                </a:rPr>
                <a:t>Procure material/product</a:t>
              </a:r>
            </a:p>
            <a:p>
              <a:pPr marL="742950" lvl="1" indent="-285750">
                <a:spcBef>
                  <a:spcPct val="0"/>
                </a:spcBef>
                <a:spcAft>
                  <a:spcPct val="0"/>
                </a:spcAft>
                <a:buClrTx/>
                <a:buSzPct val="85000"/>
                <a:buFont typeface="Arial" panose="020B0604020202020204" pitchFamily="34" charset="0"/>
                <a:buChar char="•"/>
              </a:pPr>
              <a:endParaRPr lang="en-US" altLang="en-US" sz="1400" dirty="0">
                <a:latin typeface="Montserrat Medium" panose="00000600000000000000" pitchFamily="2" charset="0"/>
              </a:endParaRPr>
            </a:p>
          </p:txBody>
        </p:sp>
      </p:grpSp>
      <p:sp>
        <p:nvSpPr>
          <p:cNvPr id="60" name="Rectangle 59">
            <a:extLst>
              <a:ext uri="{FF2B5EF4-FFF2-40B4-BE49-F238E27FC236}">
                <a16:creationId xmlns:a16="http://schemas.microsoft.com/office/drawing/2014/main" id="{68972519-AAFE-211E-6CFE-F90B02B9DA68}"/>
              </a:ext>
            </a:extLst>
          </p:cNvPr>
          <p:cNvSpPr/>
          <p:nvPr/>
        </p:nvSpPr>
        <p:spPr>
          <a:xfrm>
            <a:off x="7305837" y="9372242"/>
            <a:ext cx="3567854" cy="3600764"/>
          </a:xfrm>
          <a:prstGeom prst="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59" name="Group 58">
            <a:extLst>
              <a:ext uri="{FF2B5EF4-FFF2-40B4-BE49-F238E27FC236}">
                <a16:creationId xmlns:a16="http://schemas.microsoft.com/office/drawing/2014/main" id="{CAD32A13-EB1B-054F-61A8-FB67B76EEE98}"/>
              </a:ext>
            </a:extLst>
          </p:cNvPr>
          <p:cNvGrpSpPr/>
          <p:nvPr/>
        </p:nvGrpSpPr>
        <p:grpSpPr>
          <a:xfrm>
            <a:off x="6809862" y="9884745"/>
            <a:ext cx="3866515" cy="2303938"/>
            <a:chOff x="6809862" y="9884745"/>
            <a:chExt cx="3866515" cy="2303938"/>
          </a:xfrm>
        </p:grpSpPr>
        <p:sp>
          <p:nvSpPr>
            <p:cNvPr id="89" name="TextBox 88">
              <a:extLst>
                <a:ext uri="{FF2B5EF4-FFF2-40B4-BE49-F238E27FC236}">
                  <a16:creationId xmlns:a16="http://schemas.microsoft.com/office/drawing/2014/main" id="{18004158-73F8-6BD2-A98F-CD887A9FC2BB}"/>
                </a:ext>
              </a:extLst>
            </p:cNvPr>
            <p:cNvSpPr txBox="1"/>
            <p:nvPr/>
          </p:nvSpPr>
          <p:spPr>
            <a:xfrm>
              <a:off x="6809862" y="9884745"/>
              <a:ext cx="3491346" cy="400110"/>
            </a:xfrm>
            <a:prstGeom prst="rect">
              <a:avLst/>
            </a:prstGeom>
            <a:noFill/>
          </p:spPr>
          <p:txBody>
            <a:bodyPr wrap="square">
              <a:spAutoFit/>
            </a:bodyPr>
            <a:lstStyle/>
            <a:p>
              <a:pPr algn="ctr">
                <a:spcBef>
                  <a:spcPct val="50000"/>
                </a:spcBef>
                <a:spcAft>
                  <a:spcPct val="0"/>
                </a:spcAft>
                <a:buClrTx/>
                <a:buFontTx/>
                <a:buNone/>
              </a:pPr>
              <a:r>
                <a:rPr lang="en-US" altLang="en-US" sz="2000" dirty="0">
                  <a:latin typeface="Montserrat Medium" panose="00000600000000000000" pitchFamily="2" charset="0"/>
                </a:rPr>
                <a:t>Fulfill/Invoice</a:t>
              </a:r>
              <a:endParaRPr lang="en-US" altLang="en-US" sz="1800" dirty="0">
                <a:latin typeface="Montserrat Medium" panose="00000600000000000000" pitchFamily="2" charset="0"/>
              </a:endParaRPr>
            </a:p>
          </p:txBody>
        </p:sp>
        <p:sp>
          <p:nvSpPr>
            <p:cNvPr id="90" name="TextBox 89">
              <a:extLst>
                <a:ext uri="{FF2B5EF4-FFF2-40B4-BE49-F238E27FC236}">
                  <a16:creationId xmlns:a16="http://schemas.microsoft.com/office/drawing/2014/main" id="{2C4D8F40-0DDD-512E-C6CA-5E17738206A2}"/>
                </a:ext>
              </a:extLst>
            </p:cNvPr>
            <p:cNvSpPr txBox="1"/>
            <p:nvPr/>
          </p:nvSpPr>
          <p:spPr>
            <a:xfrm>
              <a:off x="7144566" y="10418968"/>
              <a:ext cx="3531811" cy="1769715"/>
            </a:xfrm>
            <a:prstGeom prst="rect">
              <a:avLst/>
            </a:prstGeom>
            <a:noFill/>
          </p:spPr>
          <p:txBody>
            <a:bodyPr wrap="square">
              <a:spAutoFit/>
            </a:bodyPr>
            <a:lstStyle/>
            <a:p>
              <a:pPr marL="800100" lvl="1" indent="-342900">
                <a:spcBef>
                  <a:spcPts val="600"/>
                </a:spcBef>
                <a:spcAft>
                  <a:spcPct val="0"/>
                </a:spcAft>
                <a:buClrTx/>
                <a:buFont typeface="Arial" panose="020B0604020202020204" pitchFamily="34" charset="0"/>
                <a:buChar char="•"/>
              </a:pPr>
              <a:r>
                <a:rPr lang="en-US" altLang="en-US" sz="2000" dirty="0">
                  <a:latin typeface="Montserrat Medium" panose="00000600000000000000" pitchFamily="2" charset="0"/>
                </a:rPr>
                <a:t>Build/test/ship</a:t>
              </a:r>
            </a:p>
            <a:p>
              <a:pPr marL="800100" lvl="1" indent="-342900">
                <a:spcBef>
                  <a:spcPts val="600"/>
                </a:spcBef>
                <a:spcAft>
                  <a:spcPct val="0"/>
                </a:spcAft>
                <a:buClrTx/>
                <a:buFont typeface="Arial" panose="020B0604020202020204" pitchFamily="34" charset="0"/>
                <a:buChar char="•"/>
              </a:pPr>
              <a:r>
                <a:rPr lang="en-US" altLang="en-US" sz="2000" dirty="0">
                  <a:latin typeface="Montserrat Medium" panose="00000600000000000000" pitchFamily="2" charset="0"/>
                </a:rPr>
                <a:t>Deliver</a:t>
              </a:r>
            </a:p>
            <a:p>
              <a:pPr marL="800100" lvl="1" indent="-342900">
                <a:spcBef>
                  <a:spcPts val="600"/>
                </a:spcBef>
                <a:spcAft>
                  <a:spcPct val="0"/>
                </a:spcAft>
                <a:buClrTx/>
                <a:buFont typeface="Arial" panose="020B0604020202020204" pitchFamily="34" charset="0"/>
                <a:buChar char="•"/>
              </a:pPr>
              <a:r>
                <a:rPr lang="en-US" altLang="en-US" sz="2000" dirty="0">
                  <a:latin typeface="Montserrat Medium" panose="00000600000000000000" pitchFamily="2" charset="0"/>
                </a:rPr>
                <a:t>Invoice</a:t>
              </a:r>
            </a:p>
            <a:p>
              <a:pPr marL="800100" lvl="1" indent="-342900">
                <a:spcBef>
                  <a:spcPts val="600"/>
                </a:spcBef>
                <a:spcAft>
                  <a:spcPct val="0"/>
                </a:spcAft>
                <a:buClrTx/>
                <a:buFont typeface="Arial" panose="020B0604020202020204" pitchFamily="34" charset="0"/>
                <a:buChar char="•"/>
              </a:pPr>
              <a:r>
                <a:rPr lang="en-US" altLang="en-US" sz="2000" dirty="0">
                  <a:latin typeface="Montserrat Medium" panose="00000600000000000000" pitchFamily="2" charset="0"/>
                </a:rPr>
                <a:t>Install/customize</a:t>
              </a:r>
            </a:p>
            <a:p>
              <a:pPr marL="742950" lvl="1" indent="-285750">
                <a:spcBef>
                  <a:spcPct val="0"/>
                </a:spcBef>
                <a:spcAft>
                  <a:spcPct val="0"/>
                </a:spcAft>
                <a:buClrTx/>
                <a:buSzPct val="85000"/>
                <a:buFont typeface="Arial" panose="020B0604020202020204" pitchFamily="34" charset="0"/>
                <a:buChar char="•"/>
              </a:pPr>
              <a:endParaRPr lang="en-US" altLang="en-US" sz="1400" dirty="0">
                <a:latin typeface="Montserrat Medium" panose="00000600000000000000" pitchFamily="2" charset="0"/>
              </a:endParaRPr>
            </a:p>
          </p:txBody>
        </p:sp>
      </p:grpSp>
      <p:sp>
        <p:nvSpPr>
          <p:cNvPr id="67" name="Rectangle 66">
            <a:extLst>
              <a:ext uri="{FF2B5EF4-FFF2-40B4-BE49-F238E27FC236}">
                <a16:creationId xmlns:a16="http://schemas.microsoft.com/office/drawing/2014/main" id="{E71DA508-0A48-44DB-4745-9607D7FDD91A}"/>
              </a:ext>
            </a:extLst>
          </p:cNvPr>
          <p:cNvSpPr/>
          <p:nvPr/>
        </p:nvSpPr>
        <p:spPr>
          <a:xfrm>
            <a:off x="11714940" y="9453363"/>
            <a:ext cx="3567854" cy="3600764"/>
          </a:xfrm>
          <a:prstGeom prst="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7" name="TextBox 96">
            <a:extLst>
              <a:ext uri="{FF2B5EF4-FFF2-40B4-BE49-F238E27FC236}">
                <a16:creationId xmlns:a16="http://schemas.microsoft.com/office/drawing/2014/main" id="{141BB2DC-EA96-F800-C340-E6A1B839F565}"/>
              </a:ext>
            </a:extLst>
          </p:cNvPr>
          <p:cNvSpPr txBox="1"/>
          <p:nvPr/>
        </p:nvSpPr>
        <p:spPr>
          <a:xfrm>
            <a:off x="11205591" y="9927244"/>
            <a:ext cx="3491346" cy="400110"/>
          </a:xfrm>
          <a:prstGeom prst="rect">
            <a:avLst/>
          </a:prstGeom>
          <a:noFill/>
        </p:spPr>
        <p:txBody>
          <a:bodyPr wrap="square">
            <a:spAutoFit/>
          </a:bodyPr>
          <a:lstStyle/>
          <a:p>
            <a:pPr algn="ctr">
              <a:spcBef>
                <a:spcPct val="50000"/>
              </a:spcBef>
              <a:spcAft>
                <a:spcPct val="0"/>
              </a:spcAft>
              <a:buClrTx/>
              <a:buFontTx/>
              <a:buNone/>
            </a:pPr>
            <a:r>
              <a:rPr lang="en-US" altLang="en-US" sz="2000" dirty="0">
                <a:latin typeface="Montserrat Medium" panose="00000600000000000000" pitchFamily="2" charset="0"/>
              </a:rPr>
              <a:t>Manage Order</a:t>
            </a:r>
            <a:endParaRPr lang="en-US" altLang="en-US" sz="1800" dirty="0">
              <a:latin typeface="Montserrat Medium" panose="00000600000000000000" pitchFamily="2" charset="0"/>
            </a:endParaRPr>
          </a:p>
        </p:txBody>
      </p:sp>
      <p:sp>
        <p:nvSpPr>
          <p:cNvPr id="98" name="TextBox 97">
            <a:extLst>
              <a:ext uri="{FF2B5EF4-FFF2-40B4-BE49-F238E27FC236}">
                <a16:creationId xmlns:a16="http://schemas.microsoft.com/office/drawing/2014/main" id="{2F90E6A5-DABE-7079-CC3D-81210ED607E4}"/>
              </a:ext>
            </a:extLst>
          </p:cNvPr>
          <p:cNvSpPr txBox="1"/>
          <p:nvPr/>
        </p:nvSpPr>
        <p:spPr>
          <a:xfrm>
            <a:off x="11484877" y="10516885"/>
            <a:ext cx="3531811" cy="2262158"/>
          </a:xfrm>
          <a:prstGeom prst="rect">
            <a:avLst/>
          </a:prstGeom>
          <a:noFill/>
        </p:spPr>
        <p:txBody>
          <a:bodyPr wrap="square">
            <a:spAutoFit/>
          </a:bodyPr>
          <a:lstStyle/>
          <a:p>
            <a:pPr marL="800100" lvl="1" indent="-342900">
              <a:spcBef>
                <a:spcPts val="600"/>
              </a:spcBef>
              <a:spcAft>
                <a:spcPct val="0"/>
              </a:spcAft>
              <a:buClrTx/>
              <a:buFont typeface="Arial" panose="020B0604020202020204" pitchFamily="34" charset="0"/>
              <a:buChar char="•"/>
            </a:pPr>
            <a:r>
              <a:rPr lang="en-US" altLang="en-US" dirty="0">
                <a:latin typeface="Montserrat Medium" panose="00000600000000000000" pitchFamily="2" charset="0"/>
              </a:rPr>
              <a:t>Manage operations</a:t>
            </a:r>
          </a:p>
          <a:p>
            <a:pPr marL="800100" lvl="1" indent="-342900">
              <a:spcBef>
                <a:spcPts val="600"/>
              </a:spcBef>
              <a:spcAft>
                <a:spcPct val="0"/>
              </a:spcAft>
              <a:buClrTx/>
              <a:buFont typeface="Arial" panose="020B0604020202020204" pitchFamily="34" charset="0"/>
              <a:buChar char="•"/>
            </a:pPr>
            <a:r>
              <a:rPr lang="en-US" altLang="en-US" dirty="0">
                <a:latin typeface="Montserrat Medium" panose="00000600000000000000" pitchFamily="2" charset="0"/>
              </a:rPr>
              <a:t>Customer problem resolution</a:t>
            </a:r>
          </a:p>
          <a:p>
            <a:pPr marL="800100" lvl="1" indent="-342900">
              <a:spcBef>
                <a:spcPts val="600"/>
              </a:spcBef>
              <a:spcAft>
                <a:spcPct val="0"/>
              </a:spcAft>
              <a:buClrTx/>
              <a:buFont typeface="Arial" panose="020B0604020202020204" pitchFamily="34" charset="0"/>
              <a:buChar char="•"/>
            </a:pPr>
            <a:r>
              <a:rPr lang="en-US" altLang="en-US" dirty="0">
                <a:latin typeface="Montserrat Medium" panose="00000600000000000000" pitchFamily="2" charset="0"/>
              </a:rPr>
              <a:t>Closed loop-feedback</a:t>
            </a:r>
          </a:p>
          <a:p>
            <a:pPr marL="800100" lvl="1" indent="-342900">
              <a:spcBef>
                <a:spcPts val="600"/>
              </a:spcBef>
              <a:spcAft>
                <a:spcPct val="0"/>
              </a:spcAft>
              <a:buClrTx/>
              <a:buFont typeface="Arial" panose="020B0604020202020204" pitchFamily="34" charset="0"/>
              <a:buChar char="•"/>
            </a:pPr>
            <a:r>
              <a:rPr lang="en-US" altLang="en-US" dirty="0">
                <a:latin typeface="Montserrat Medium" panose="00000600000000000000" pitchFamily="2" charset="0"/>
              </a:rPr>
              <a:t>Account management</a:t>
            </a:r>
            <a:endParaRPr lang="en-US" altLang="en-US" baseline="30000" dirty="0">
              <a:latin typeface="Montserrat Medium" panose="00000600000000000000" pitchFamily="2" charset="0"/>
            </a:endParaRPr>
          </a:p>
          <a:p>
            <a:pPr marL="742950" lvl="1" indent="-285750">
              <a:spcBef>
                <a:spcPct val="0"/>
              </a:spcBef>
              <a:spcAft>
                <a:spcPct val="0"/>
              </a:spcAft>
              <a:buClrTx/>
              <a:buSzPct val="85000"/>
              <a:buFont typeface="Arial" panose="020B0604020202020204" pitchFamily="34" charset="0"/>
              <a:buChar char="•"/>
            </a:pPr>
            <a:endParaRPr lang="en-US" altLang="en-US" dirty="0">
              <a:latin typeface="Montserrat Medium" panose="00000600000000000000" pitchFamily="2" charset="0"/>
            </a:endParaRPr>
          </a:p>
        </p:txBody>
      </p:sp>
      <p:sp>
        <p:nvSpPr>
          <p:cNvPr id="105" name="Text Box 32">
            <a:extLst>
              <a:ext uri="{FF2B5EF4-FFF2-40B4-BE49-F238E27FC236}">
                <a16:creationId xmlns:a16="http://schemas.microsoft.com/office/drawing/2014/main" id="{C02E1554-60B7-3A6A-F922-47463BDAAC22}"/>
              </a:ext>
            </a:extLst>
          </p:cNvPr>
          <p:cNvSpPr txBox="1">
            <a:spLocks noChangeArrowheads="1"/>
          </p:cNvSpPr>
          <p:nvPr/>
        </p:nvSpPr>
        <p:spPr bwMode="black">
          <a:xfrm rot="-5400000">
            <a:off x="-340064" y="5646034"/>
            <a:ext cx="368883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15000"/>
              </a:spcBef>
              <a:spcAft>
                <a:spcPct val="35000"/>
              </a:spcAft>
              <a:buClr>
                <a:schemeClr val="tx1"/>
              </a:buClr>
              <a:buChar char="•"/>
              <a:defRPr sz="1600">
                <a:solidFill>
                  <a:schemeClr val="tx1"/>
                </a:solidFill>
                <a:latin typeface="Verdana" panose="020B0604030504040204" pitchFamily="34" charset="0"/>
              </a:defRPr>
            </a:lvl1pPr>
            <a:lvl2pPr marL="742950" indent="-285750">
              <a:spcBef>
                <a:spcPct val="15000"/>
              </a:spcBef>
              <a:spcAft>
                <a:spcPct val="35000"/>
              </a:spcAft>
              <a:buClr>
                <a:schemeClr val="tx1"/>
              </a:buClr>
              <a:buChar char="•"/>
              <a:defRPr sz="1600">
                <a:solidFill>
                  <a:schemeClr val="tx1"/>
                </a:solidFill>
                <a:latin typeface="Verdana" panose="020B0604030504040204" pitchFamily="34" charset="0"/>
              </a:defRPr>
            </a:lvl2pPr>
            <a:lvl3pPr marL="1143000" indent="-228600">
              <a:spcBef>
                <a:spcPct val="15000"/>
              </a:spcBef>
              <a:spcAft>
                <a:spcPct val="35000"/>
              </a:spcAft>
              <a:buClr>
                <a:schemeClr val="tx1"/>
              </a:buClr>
              <a:buChar char="•"/>
              <a:defRPr sz="1600">
                <a:solidFill>
                  <a:schemeClr val="tx1"/>
                </a:solidFill>
                <a:latin typeface="Verdana" panose="020B0604030504040204" pitchFamily="34" charset="0"/>
              </a:defRPr>
            </a:lvl3pPr>
            <a:lvl4pPr marL="1600200" indent="-228600">
              <a:spcBef>
                <a:spcPct val="15000"/>
              </a:spcBef>
              <a:spcAft>
                <a:spcPct val="35000"/>
              </a:spcAft>
              <a:buClr>
                <a:schemeClr val="tx1"/>
              </a:buClr>
              <a:buChar char="•"/>
              <a:defRPr sz="1600">
                <a:solidFill>
                  <a:schemeClr val="tx1"/>
                </a:solidFill>
                <a:latin typeface="Verdana" panose="020B0604030504040204" pitchFamily="34" charset="0"/>
              </a:defRPr>
            </a:lvl4pPr>
            <a:lvl5pPr marL="2057400" indent="-228600">
              <a:spcBef>
                <a:spcPct val="15000"/>
              </a:spcBef>
              <a:spcAft>
                <a:spcPct val="35000"/>
              </a:spcAft>
              <a:buClr>
                <a:schemeClr val="tx1"/>
              </a:buClr>
              <a:buChar char="•"/>
              <a:defRPr sz="1600">
                <a:solidFill>
                  <a:schemeClr val="tx1"/>
                </a:solidFill>
                <a:latin typeface="Verdana" panose="020B0604030504040204" pitchFamily="34" charset="0"/>
              </a:defRPr>
            </a:lvl5pPr>
            <a:lvl6pPr marL="2514600" indent="-228600" eaLnBrk="0" fontAlgn="base" hangingPunct="0">
              <a:spcBef>
                <a:spcPct val="15000"/>
              </a:spcBef>
              <a:spcAft>
                <a:spcPct val="35000"/>
              </a:spcAft>
              <a:buClr>
                <a:schemeClr val="tx1"/>
              </a:buClr>
              <a:buChar char="•"/>
              <a:defRPr sz="1600">
                <a:solidFill>
                  <a:schemeClr val="tx1"/>
                </a:solidFill>
                <a:latin typeface="Verdana" panose="020B0604030504040204" pitchFamily="34" charset="0"/>
              </a:defRPr>
            </a:lvl6pPr>
            <a:lvl7pPr marL="2971800" indent="-228600" eaLnBrk="0" fontAlgn="base" hangingPunct="0">
              <a:spcBef>
                <a:spcPct val="15000"/>
              </a:spcBef>
              <a:spcAft>
                <a:spcPct val="35000"/>
              </a:spcAft>
              <a:buClr>
                <a:schemeClr val="tx1"/>
              </a:buClr>
              <a:buChar char="•"/>
              <a:defRPr sz="1600">
                <a:solidFill>
                  <a:schemeClr val="tx1"/>
                </a:solidFill>
                <a:latin typeface="Verdana" panose="020B0604030504040204" pitchFamily="34" charset="0"/>
              </a:defRPr>
            </a:lvl7pPr>
            <a:lvl8pPr marL="3429000" indent="-228600" eaLnBrk="0" fontAlgn="base" hangingPunct="0">
              <a:spcBef>
                <a:spcPct val="15000"/>
              </a:spcBef>
              <a:spcAft>
                <a:spcPct val="35000"/>
              </a:spcAft>
              <a:buClr>
                <a:schemeClr val="tx1"/>
              </a:buClr>
              <a:buChar char="•"/>
              <a:defRPr sz="1600">
                <a:solidFill>
                  <a:schemeClr val="tx1"/>
                </a:solidFill>
                <a:latin typeface="Verdana" panose="020B0604030504040204" pitchFamily="34" charset="0"/>
              </a:defRPr>
            </a:lvl8pPr>
            <a:lvl9pPr marL="3886200" indent="-228600" eaLnBrk="0" fontAlgn="base" hangingPunct="0">
              <a:spcBef>
                <a:spcPct val="15000"/>
              </a:spcBef>
              <a:spcAft>
                <a:spcPct val="35000"/>
              </a:spcAft>
              <a:buClr>
                <a:schemeClr val="tx1"/>
              </a:buClr>
              <a:buChar char="•"/>
              <a:defRPr sz="1600">
                <a:solidFill>
                  <a:schemeClr val="tx1"/>
                </a:solidFill>
                <a:latin typeface="Verdana" panose="020B0604030504040204" pitchFamily="34" charset="0"/>
              </a:defRPr>
            </a:lvl9pPr>
          </a:lstStyle>
          <a:p>
            <a:pPr eaLnBrk="1" hangingPunct="1">
              <a:buFontTx/>
              <a:buNone/>
            </a:pPr>
            <a:r>
              <a:rPr lang="en-US" altLang="en-US" sz="2400" dirty="0">
                <a:latin typeface="Montserrat Medium" panose="00000600000000000000" pitchFamily="2" charset="0"/>
              </a:rPr>
              <a:t>PROSPECT TO ORDER</a:t>
            </a:r>
          </a:p>
        </p:txBody>
      </p:sp>
      <p:sp>
        <p:nvSpPr>
          <p:cNvPr id="19" name="TextBox 18">
            <a:extLst>
              <a:ext uri="{FF2B5EF4-FFF2-40B4-BE49-F238E27FC236}">
                <a16:creationId xmlns:a16="http://schemas.microsoft.com/office/drawing/2014/main" id="{E6172F03-1310-5855-7A53-BAE934E78A9D}"/>
              </a:ext>
            </a:extLst>
          </p:cNvPr>
          <p:cNvSpPr txBox="1"/>
          <p:nvPr/>
        </p:nvSpPr>
        <p:spPr>
          <a:xfrm>
            <a:off x="15622603" y="4947340"/>
            <a:ext cx="4278225" cy="400110"/>
          </a:xfrm>
          <a:prstGeom prst="rect">
            <a:avLst/>
          </a:prstGeom>
          <a:noFill/>
        </p:spPr>
        <p:txBody>
          <a:bodyPr wrap="square">
            <a:spAutoFit/>
          </a:bodyPr>
          <a:lstStyle/>
          <a:p>
            <a:pPr marL="1257300" lvl="2" indent="-342900">
              <a:spcBef>
                <a:spcPct val="0"/>
              </a:spcBef>
              <a:spcAft>
                <a:spcPct val="0"/>
              </a:spcAft>
              <a:buClr>
                <a:schemeClr val="tx1"/>
              </a:buClr>
              <a:buFont typeface="Courier New" panose="02070309020205020404" pitchFamily="49" charset="0"/>
              <a:buChar char="o"/>
            </a:pPr>
            <a:r>
              <a:rPr lang="en-US" altLang="en-US" sz="2000" dirty="0">
                <a:latin typeface="Arial" panose="020B0604020202020204" pitchFamily="34" charset="0"/>
              </a:rPr>
              <a:t>Contracts</a:t>
            </a:r>
          </a:p>
        </p:txBody>
      </p:sp>
    </p:spTree>
    <p:extLst>
      <p:ext uri="{BB962C8B-B14F-4D97-AF65-F5344CB8AC3E}">
        <p14:creationId xmlns:p14="http://schemas.microsoft.com/office/powerpoint/2010/main" val="3777735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9FB4113-7D9A-4941-0CFC-FA66A208DD6C}"/>
              </a:ext>
            </a:extLst>
          </p:cNvPr>
          <p:cNvSpPr txBox="1"/>
          <p:nvPr/>
        </p:nvSpPr>
        <p:spPr>
          <a:xfrm>
            <a:off x="1113467" y="782425"/>
            <a:ext cx="11549587" cy="923330"/>
          </a:xfrm>
          <a:prstGeom prst="rect">
            <a:avLst/>
          </a:prstGeom>
          <a:noFill/>
        </p:spPr>
        <p:txBody>
          <a:bodyPr wrap="square" lIns="0" tIns="0" rIns="0" bIns="0" rtlCol="0">
            <a:spAutoFit/>
          </a:bodyPr>
          <a:lstStyle/>
          <a:p>
            <a:r>
              <a:rPr lang="en-US" altLang="en-US" sz="6000" dirty="0">
                <a:solidFill>
                  <a:schemeClr val="tx2">
                    <a:lumMod val="60000"/>
                    <a:lumOff val="40000"/>
                  </a:schemeClr>
                </a:solidFill>
                <a:latin typeface="Montserrat Black" panose="00000A00000000000000" pitchFamily="2" charset="0"/>
              </a:rPr>
              <a:t>VARIABLES DESCRIPTION</a:t>
            </a:r>
            <a:endParaRPr lang="en-US" sz="4800" b="1" dirty="0">
              <a:solidFill>
                <a:schemeClr val="tx2">
                  <a:lumMod val="60000"/>
                  <a:lumOff val="40000"/>
                </a:schemeClr>
              </a:solidFill>
              <a:latin typeface="Montserrat Black" panose="00000A00000000000000" pitchFamily="2" charset="0"/>
            </a:endParaRPr>
          </a:p>
        </p:txBody>
      </p:sp>
      <p:cxnSp>
        <p:nvCxnSpPr>
          <p:cNvPr id="12" name="Straight Connector 11">
            <a:extLst>
              <a:ext uri="{FF2B5EF4-FFF2-40B4-BE49-F238E27FC236}">
                <a16:creationId xmlns:a16="http://schemas.microsoft.com/office/drawing/2014/main" id="{38B747C7-FF27-2BAC-C704-E286FBEE61D3}"/>
              </a:ext>
            </a:extLst>
          </p:cNvPr>
          <p:cNvCxnSpPr>
            <a:cxnSpLocks/>
          </p:cNvCxnSpPr>
          <p:nvPr/>
        </p:nvCxnSpPr>
        <p:spPr>
          <a:xfrm>
            <a:off x="1113468" y="1917765"/>
            <a:ext cx="4234387" cy="0"/>
          </a:xfrm>
          <a:prstGeom prst="line">
            <a:avLst/>
          </a:prstGeom>
          <a:ln w="571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sp>
        <p:nvSpPr>
          <p:cNvPr id="8" name="Rectangle 7">
            <a:extLst>
              <a:ext uri="{FF2B5EF4-FFF2-40B4-BE49-F238E27FC236}">
                <a16:creationId xmlns:a16="http://schemas.microsoft.com/office/drawing/2014/main" id="{B03ED11E-7B16-F5D7-8F9D-DCBEAFFE3EC3}"/>
              </a:ext>
            </a:extLst>
          </p:cNvPr>
          <p:cNvSpPr/>
          <p:nvPr/>
        </p:nvSpPr>
        <p:spPr>
          <a:xfrm>
            <a:off x="1113467" y="2408030"/>
            <a:ext cx="20047524" cy="997524"/>
          </a:xfrm>
          <a:prstGeom prst="rect">
            <a:avLst/>
          </a:prstGeom>
          <a:solidFill>
            <a:schemeClr val="tx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BED37744-E969-979A-E50E-C66BC91390A2}"/>
              </a:ext>
            </a:extLst>
          </p:cNvPr>
          <p:cNvCxnSpPr>
            <a:cxnSpLocks/>
          </p:cNvCxnSpPr>
          <p:nvPr/>
        </p:nvCxnSpPr>
        <p:spPr>
          <a:xfrm>
            <a:off x="1113468" y="3405553"/>
            <a:ext cx="0" cy="9285705"/>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1F4C884-CF9B-BDDB-D2B1-1980D3AE3D6A}"/>
              </a:ext>
            </a:extLst>
          </p:cNvPr>
          <p:cNvCxnSpPr>
            <a:cxnSpLocks/>
          </p:cNvCxnSpPr>
          <p:nvPr/>
        </p:nvCxnSpPr>
        <p:spPr>
          <a:xfrm>
            <a:off x="4784927" y="3405552"/>
            <a:ext cx="0" cy="9285705"/>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CB1D6E2C-6142-9DFD-C9CB-D59BBD25CA1A}"/>
              </a:ext>
            </a:extLst>
          </p:cNvPr>
          <p:cNvCxnSpPr>
            <a:cxnSpLocks/>
          </p:cNvCxnSpPr>
          <p:nvPr/>
        </p:nvCxnSpPr>
        <p:spPr>
          <a:xfrm>
            <a:off x="16685979" y="3405553"/>
            <a:ext cx="0" cy="9285705"/>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4B006F59-33BC-E0FB-0C5A-A6D26C22AF0C}"/>
              </a:ext>
            </a:extLst>
          </p:cNvPr>
          <p:cNvCxnSpPr>
            <a:cxnSpLocks/>
          </p:cNvCxnSpPr>
          <p:nvPr/>
        </p:nvCxnSpPr>
        <p:spPr>
          <a:xfrm>
            <a:off x="21160991" y="3405552"/>
            <a:ext cx="0" cy="9295413"/>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FB55D4EC-6B00-6B39-A62B-4E9687FEA26A}"/>
              </a:ext>
            </a:extLst>
          </p:cNvPr>
          <p:cNvSpPr txBox="1"/>
          <p:nvPr/>
        </p:nvSpPr>
        <p:spPr>
          <a:xfrm>
            <a:off x="1462385" y="2682778"/>
            <a:ext cx="2281980" cy="52322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800" b="1" i="0" u="none" strike="noStrike" cap="none" normalizeH="0" baseline="0" dirty="0">
                <a:ln>
                  <a:noFill/>
                </a:ln>
                <a:solidFill>
                  <a:schemeClr val="bg1"/>
                </a:solidFill>
                <a:effectLst/>
                <a:latin typeface="Montserrat Medium" panose="00000600000000000000" pitchFamily="2" charset="0"/>
                <a:cs typeface="Arial" panose="020B0604020202020204" pitchFamily="34" charset="0"/>
              </a:rPr>
              <a:t>VARIABLE</a:t>
            </a:r>
            <a:endParaRPr kumimoji="0" lang="en-US" altLang="en-US" sz="2800" b="1" i="0" u="none" strike="noStrike" cap="none" normalizeH="0" baseline="0" dirty="0">
              <a:ln>
                <a:noFill/>
              </a:ln>
              <a:solidFill>
                <a:schemeClr val="bg1"/>
              </a:solidFill>
              <a:effectLst/>
              <a:latin typeface="Montserrat Medium" panose="00000600000000000000" pitchFamily="2" charset="0"/>
            </a:endParaRPr>
          </a:p>
        </p:txBody>
      </p:sp>
      <p:sp>
        <p:nvSpPr>
          <p:cNvPr id="41" name="TextBox 40">
            <a:extLst>
              <a:ext uri="{FF2B5EF4-FFF2-40B4-BE49-F238E27FC236}">
                <a16:creationId xmlns:a16="http://schemas.microsoft.com/office/drawing/2014/main" id="{BDBD5EC8-D921-38BA-D44D-3895C86FBA80}"/>
              </a:ext>
            </a:extLst>
          </p:cNvPr>
          <p:cNvSpPr txBox="1"/>
          <p:nvPr/>
        </p:nvSpPr>
        <p:spPr>
          <a:xfrm>
            <a:off x="5027859" y="2677186"/>
            <a:ext cx="2992582" cy="52322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800" b="1" i="0" u="none" strike="noStrike" cap="none" normalizeH="0" baseline="0" dirty="0">
                <a:ln>
                  <a:noFill/>
                </a:ln>
                <a:solidFill>
                  <a:schemeClr val="bg1"/>
                </a:solidFill>
                <a:effectLst/>
                <a:latin typeface="Montserrat Medium" panose="00000600000000000000" pitchFamily="2" charset="0"/>
                <a:cs typeface="Arial" panose="020B0604020202020204" pitchFamily="34" charset="0"/>
              </a:rPr>
              <a:t>DESCRIPTION</a:t>
            </a:r>
          </a:p>
        </p:txBody>
      </p:sp>
      <p:sp>
        <p:nvSpPr>
          <p:cNvPr id="42" name="TextBox 41">
            <a:extLst>
              <a:ext uri="{FF2B5EF4-FFF2-40B4-BE49-F238E27FC236}">
                <a16:creationId xmlns:a16="http://schemas.microsoft.com/office/drawing/2014/main" id="{9E20F3F2-EC78-4463-67F1-58333CA174E1}"/>
              </a:ext>
            </a:extLst>
          </p:cNvPr>
          <p:cNvSpPr txBox="1"/>
          <p:nvPr/>
        </p:nvSpPr>
        <p:spPr>
          <a:xfrm>
            <a:off x="17017411" y="2685744"/>
            <a:ext cx="2992582" cy="523220"/>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800" b="1" i="0" u="none" strike="noStrike" cap="none" normalizeH="0" baseline="0" dirty="0">
                <a:ln>
                  <a:noFill/>
                </a:ln>
                <a:solidFill>
                  <a:schemeClr val="bg1"/>
                </a:solidFill>
                <a:effectLst/>
                <a:latin typeface="Montserrat Medium" panose="00000600000000000000" pitchFamily="2" charset="0"/>
                <a:cs typeface="Arial" panose="020B0604020202020204" pitchFamily="34" charset="0"/>
              </a:rPr>
              <a:t>CHOICES</a:t>
            </a:r>
          </a:p>
        </p:txBody>
      </p:sp>
      <p:sp>
        <p:nvSpPr>
          <p:cNvPr id="43" name="TextBox 42">
            <a:extLst>
              <a:ext uri="{FF2B5EF4-FFF2-40B4-BE49-F238E27FC236}">
                <a16:creationId xmlns:a16="http://schemas.microsoft.com/office/drawing/2014/main" id="{2782A269-8E5A-E398-7266-AFFAC3EEA778}"/>
              </a:ext>
            </a:extLst>
          </p:cNvPr>
          <p:cNvSpPr txBox="1"/>
          <p:nvPr/>
        </p:nvSpPr>
        <p:spPr>
          <a:xfrm>
            <a:off x="1439782" y="3579502"/>
            <a:ext cx="4027659" cy="430887"/>
          </a:xfrm>
          <a:prstGeom prst="rect">
            <a:avLst/>
          </a:prstGeom>
          <a:noFill/>
        </p:spPr>
        <p:txBody>
          <a:bodyPr wrap="square">
            <a:spAutoFit/>
          </a:bodyPr>
          <a:lstStyle/>
          <a:p>
            <a:pPr marL="0" marR="0" lvl="0" indent="0" algn="l" defTabSz="914400" rtl="0" eaLnBrk="1" fontAlgn="ctr" latinLnBrk="0" hangingPunct="1">
              <a:lnSpc>
                <a:spcPct val="100000"/>
              </a:lnSpc>
              <a:spcBef>
                <a:spcPct val="50000"/>
              </a:spcBef>
              <a:spcAft>
                <a:spcPct val="0"/>
              </a:spcAft>
              <a:buClrTx/>
              <a:buSzTx/>
              <a:buFontTx/>
              <a:buNone/>
              <a:tabLst/>
            </a:pPr>
            <a:r>
              <a:rPr kumimoji="0" lang="en-US" altLang="en-US" sz="2200" b="0" i="0" u="none" strike="noStrike" cap="none" normalizeH="0" baseline="0" dirty="0">
                <a:ln>
                  <a:noFill/>
                </a:ln>
                <a:effectLst/>
                <a:latin typeface="Montserrat Medium" panose="00000600000000000000" pitchFamily="2" charset="0"/>
                <a:cs typeface="Arial" panose="020B0604020202020204" pitchFamily="34" charset="0"/>
              </a:rPr>
              <a:t>Customer Ownership</a:t>
            </a:r>
            <a:endParaRPr kumimoji="0" lang="en-US" altLang="en-US" sz="2200" b="0" i="0" u="none" strike="noStrike" cap="none" normalizeH="0" baseline="0" dirty="0">
              <a:ln>
                <a:noFill/>
              </a:ln>
              <a:effectLst/>
              <a:latin typeface="Montserrat Medium" panose="00000600000000000000" pitchFamily="2" charset="0"/>
            </a:endParaRPr>
          </a:p>
        </p:txBody>
      </p:sp>
      <p:sp>
        <p:nvSpPr>
          <p:cNvPr id="44" name="TextBox 43">
            <a:extLst>
              <a:ext uri="{FF2B5EF4-FFF2-40B4-BE49-F238E27FC236}">
                <a16:creationId xmlns:a16="http://schemas.microsoft.com/office/drawing/2014/main" id="{49D3ACA0-3AB5-CFAA-986E-C16888716D4A}"/>
              </a:ext>
            </a:extLst>
          </p:cNvPr>
          <p:cNvSpPr txBox="1"/>
          <p:nvPr/>
        </p:nvSpPr>
        <p:spPr>
          <a:xfrm>
            <a:off x="5036319" y="3597743"/>
            <a:ext cx="10768069" cy="769441"/>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200" b="0" i="0" u="none" strike="noStrike" cap="none" normalizeH="0" baseline="0" dirty="0">
                <a:ln>
                  <a:noFill/>
                </a:ln>
                <a:effectLst/>
                <a:latin typeface="Montserrat Medium" panose="00000600000000000000" pitchFamily="2" charset="0"/>
              </a:rPr>
              <a:t>Defines if this is a named Acquirer account, named Acquired Co. account, both, or neither.</a:t>
            </a:r>
          </a:p>
        </p:txBody>
      </p:sp>
      <p:sp>
        <p:nvSpPr>
          <p:cNvPr id="49" name="TextBox 48">
            <a:extLst>
              <a:ext uri="{FF2B5EF4-FFF2-40B4-BE49-F238E27FC236}">
                <a16:creationId xmlns:a16="http://schemas.microsoft.com/office/drawing/2014/main" id="{55F20815-4C7A-186D-E4B8-5B284079217F}"/>
              </a:ext>
            </a:extLst>
          </p:cNvPr>
          <p:cNvSpPr txBox="1"/>
          <p:nvPr/>
        </p:nvSpPr>
        <p:spPr>
          <a:xfrm>
            <a:off x="1425929" y="4812558"/>
            <a:ext cx="3303569" cy="461665"/>
          </a:xfrm>
          <a:prstGeom prst="rect">
            <a:avLst/>
          </a:prstGeom>
          <a:noFill/>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cs typeface="Arial" panose="020B0604020202020204" pitchFamily="34" charset="0"/>
              </a:rPr>
              <a:t>Customer Type</a:t>
            </a:r>
            <a:endParaRPr kumimoji="0" lang="en-US" altLang="en-US" sz="2400" b="0" i="0" u="none" strike="noStrike" cap="none" normalizeH="0" baseline="0" dirty="0">
              <a:ln>
                <a:noFill/>
              </a:ln>
              <a:effectLst/>
              <a:latin typeface="Montserrat Medium" panose="00000600000000000000" pitchFamily="2" charset="0"/>
            </a:endParaRPr>
          </a:p>
        </p:txBody>
      </p:sp>
      <p:sp>
        <p:nvSpPr>
          <p:cNvPr id="50" name="TextBox 49">
            <a:extLst>
              <a:ext uri="{FF2B5EF4-FFF2-40B4-BE49-F238E27FC236}">
                <a16:creationId xmlns:a16="http://schemas.microsoft.com/office/drawing/2014/main" id="{7DDD491E-E1BA-DB53-99F7-3642A42243D9}"/>
              </a:ext>
            </a:extLst>
          </p:cNvPr>
          <p:cNvSpPr txBox="1"/>
          <p:nvPr/>
        </p:nvSpPr>
        <p:spPr>
          <a:xfrm>
            <a:off x="5050175" y="4830799"/>
            <a:ext cx="10407852" cy="461665"/>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rPr>
              <a:t>Defines they type and data center environment of the account.</a:t>
            </a:r>
          </a:p>
        </p:txBody>
      </p:sp>
      <p:sp>
        <p:nvSpPr>
          <p:cNvPr id="51" name="TextBox 50">
            <a:extLst>
              <a:ext uri="{FF2B5EF4-FFF2-40B4-BE49-F238E27FC236}">
                <a16:creationId xmlns:a16="http://schemas.microsoft.com/office/drawing/2014/main" id="{43320A0D-B518-B498-0649-A7618C2F0451}"/>
              </a:ext>
            </a:extLst>
          </p:cNvPr>
          <p:cNvSpPr txBox="1"/>
          <p:nvPr/>
        </p:nvSpPr>
        <p:spPr>
          <a:xfrm>
            <a:off x="1439784" y="5796228"/>
            <a:ext cx="3303569" cy="830997"/>
          </a:xfrm>
          <a:prstGeom prst="rect">
            <a:avLst/>
          </a:prstGeom>
          <a:noFill/>
        </p:spPr>
        <p:txBody>
          <a:bodyPr wrap="square">
            <a:spAutoFit/>
          </a:bodyPr>
          <a:lstStyle/>
          <a:p>
            <a:pPr marL="0" marR="0" lvl="0" indent="0" algn="l" defTabSz="914400" rtl="0" eaLnBrk="1" fontAlgn="ctr" latinLnBrk="0" hangingPunct="1">
              <a:lnSpc>
                <a:spcPct val="100000"/>
              </a:lnSpc>
              <a:spcBef>
                <a:spcPct val="5000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cs typeface="Arial" panose="020B0604020202020204" pitchFamily="34" charset="0"/>
              </a:rPr>
              <a:t>Rep Booking the Deal</a:t>
            </a:r>
            <a:endParaRPr kumimoji="0" lang="en-US" altLang="en-US" sz="2400" b="0" i="0" u="none" strike="noStrike" cap="none" normalizeH="0" baseline="0" dirty="0">
              <a:ln>
                <a:noFill/>
              </a:ln>
              <a:effectLst/>
              <a:latin typeface="Montserrat Medium" panose="00000600000000000000" pitchFamily="2" charset="0"/>
            </a:endParaRPr>
          </a:p>
        </p:txBody>
      </p:sp>
      <p:sp>
        <p:nvSpPr>
          <p:cNvPr id="52" name="TextBox 51">
            <a:extLst>
              <a:ext uri="{FF2B5EF4-FFF2-40B4-BE49-F238E27FC236}">
                <a16:creationId xmlns:a16="http://schemas.microsoft.com/office/drawing/2014/main" id="{3326E9C2-A90C-2519-1458-9EB91DC7223B}"/>
              </a:ext>
            </a:extLst>
          </p:cNvPr>
          <p:cNvSpPr txBox="1"/>
          <p:nvPr/>
        </p:nvSpPr>
        <p:spPr>
          <a:xfrm>
            <a:off x="5091739" y="5786760"/>
            <a:ext cx="11239122" cy="830997"/>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rPr>
              <a:t>Defines which company’s rep will lead and book the deal within his/her systems.</a:t>
            </a:r>
          </a:p>
        </p:txBody>
      </p:sp>
      <p:sp>
        <p:nvSpPr>
          <p:cNvPr id="55" name="TextBox 54">
            <a:extLst>
              <a:ext uri="{FF2B5EF4-FFF2-40B4-BE49-F238E27FC236}">
                <a16:creationId xmlns:a16="http://schemas.microsoft.com/office/drawing/2014/main" id="{AE2400D4-DC06-6948-5E02-9E5B19EE7BED}"/>
              </a:ext>
            </a:extLst>
          </p:cNvPr>
          <p:cNvSpPr txBox="1"/>
          <p:nvPr/>
        </p:nvSpPr>
        <p:spPr>
          <a:xfrm>
            <a:off x="17075909" y="5811875"/>
            <a:ext cx="2813562" cy="923330"/>
          </a:xfrm>
          <a:prstGeom prst="rect">
            <a:avLst/>
          </a:prstGeom>
          <a:noFill/>
        </p:spPr>
        <p:txBody>
          <a:bodyPr wrap="square">
            <a:spAutoFit/>
          </a:bodyPr>
          <a:lstStyle/>
          <a:p>
            <a:pPr marL="0" marR="0" indent="0" algn="l" rtl="0" eaLnBrk="1" fontAlgn="b" latinLnBrk="0" hangingPunct="1">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Acquirer</a:t>
            </a:r>
            <a:endParaRPr lang="en-US" b="0" i="0" u="none" strike="noStrike" dirty="0">
              <a:effectLst/>
              <a:latin typeface="Montserrat Medium" panose="00000600000000000000" pitchFamily="2" charset="0"/>
            </a:endParaRPr>
          </a:p>
          <a:p>
            <a:pPr marL="0" marR="0" indent="0" algn="l" rtl="0" eaLnBrk="1" fontAlgn="b" latinLnBrk="0" hangingPunct="1">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Acquirer</a:t>
            </a:r>
            <a:endParaRPr lang="en-US" b="0" i="0" u="none" strike="noStrike" dirty="0">
              <a:effectLst/>
              <a:latin typeface="Montserrat Medium" panose="00000600000000000000" pitchFamily="2" charset="0"/>
            </a:endParaRPr>
          </a:p>
          <a:p>
            <a:pPr marL="0" marR="0" indent="0" algn="l" rtl="0" eaLnBrk="1" fontAlgn="b" latinLnBrk="0" hangingPunct="1">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Acquired Co. AE</a:t>
            </a:r>
            <a:endParaRPr lang="en-US" b="0" i="0" u="none" strike="noStrike" dirty="0">
              <a:effectLst/>
              <a:latin typeface="Montserrat Medium" panose="00000600000000000000" pitchFamily="2" charset="0"/>
            </a:endParaRPr>
          </a:p>
        </p:txBody>
      </p:sp>
      <p:sp>
        <p:nvSpPr>
          <p:cNvPr id="59" name="TextBox 58">
            <a:extLst>
              <a:ext uri="{FF2B5EF4-FFF2-40B4-BE49-F238E27FC236}">
                <a16:creationId xmlns:a16="http://schemas.microsoft.com/office/drawing/2014/main" id="{90573CA0-5435-F075-0A56-89D5C6B711A7}"/>
              </a:ext>
            </a:extLst>
          </p:cNvPr>
          <p:cNvSpPr txBox="1"/>
          <p:nvPr/>
        </p:nvSpPr>
        <p:spPr>
          <a:xfrm>
            <a:off x="1439786" y="6904589"/>
            <a:ext cx="3090652" cy="461665"/>
          </a:xfrm>
          <a:prstGeom prst="rect">
            <a:avLst/>
          </a:prstGeom>
          <a:noFill/>
        </p:spPr>
        <p:txBody>
          <a:bodyPr wrap="square">
            <a:spAutoFit/>
          </a:bodyPr>
          <a:lstStyle/>
          <a:p>
            <a:pPr marL="0" marR="0" lvl="0" indent="0" algn="l" defTabSz="914400" rtl="0" eaLnBrk="1" fontAlgn="ctr" latinLnBrk="0" hangingPunct="1">
              <a:lnSpc>
                <a:spcPct val="100000"/>
              </a:lnSpc>
              <a:spcBef>
                <a:spcPct val="5000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cs typeface="Arial" panose="020B0604020202020204" pitchFamily="34" charset="0"/>
              </a:rPr>
              <a:t>Channel</a:t>
            </a:r>
            <a:endParaRPr kumimoji="0" lang="en-US" altLang="en-US" sz="2400" b="0" i="0" u="none" strike="noStrike" cap="none" normalizeH="0" baseline="0" dirty="0">
              <a:ln>
                <a:noFill/>
              </a:ln>
              <a:effectLst/>
              <a:latin typeface="Montserrat Medium" panose="00000600000000000000" pitchFamily="2" charset="0"/>
            </a:endParaRPr>
          </a:p>
        </p:txBody>
      </p:sp>
      <p:sp>
        <p:nvSpPr>
          <p:cNvPr id="60" name="TextBox 59">
            <a:extLst>
              <a:ext uri="{FF2B5EF4-FFF2-40B4-BE49-F238E27FC236}">
                <a16:creationId xmlns:a16="http://schemas.microsoft.com/office/drawing/2014/main" id="{F3A78F3B-B3BA-F6EF-FEBA-FD63824EA4A8}"/>
              </a:ext>
            </a:extLst>
          </p:cNvPr>
          <p:cNvSpPr txBox="1"/>
          <p:nvPr/>
        </p:nvSpPr>
        <p:spPr>
          <a:xfrm>
            <a:off x="5091740" y="6895121"/>
            <a:ext cx="10337038" cy="830997"/>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rPr>
              <a:t>Defines what channel will be used for the transaction in a specific scenario.</a:t>
            </a:r>
          </a:p>
        </p:txBody>
      </p:sp>
      <p:sp>
        <p:nvSpPr>
          <p:cNvPr id="62" name="TextBox 61">
            <a:extLst>
              <a:ext uri="{FF2B5EF4-FFF2-40B4-BE49-F238E27FC236}">
                <a16:creationId xmlns:a16="http://schemas.microsoft.com/office/drawing/2014/main" id="{776DE8F0-5C87-970C-572E-6E0172F937F5}"/>
              </a:ext>
            </a:extLst>
          </p:cNvPr>
          <p:cNvSpPr txBox="1"/>
          <p:nvPr/>
        </p:nvSpPr>
        <p:spPr>
          <a:xfrm>
            <a:off x="1439786" y="8206916"/>
            <a:ext cx="3090652" cy="461665"/>
          </a:xfrm>
          <a:prstGeom prst="rect">
            <a:avLst/>
          </a:prstGeom>
          <a:noFill/>
        </p:spPr>
        <p:txBody>
          <a:bodyPr wrap="square">
            <a:spAutoFit/>
          </a:bodyPr>
          <a:lstStyle/>
          <a:p>
            <a:pPr marL="0" marR="0" lvl="0" indent="0" algn="l" defTabSz="914400" rtl="0" eaLnBrk="1" fontAlgn="ctr" latinLnBrk="0" hangingPunct="1">
              <a:lnSpc>
                <a:spcPct val="100000"/>
              </a:lnSpc>
              <a:spcBef>
                <a:spcPct val="5000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cs typeface="Arial" panose="020B0604020202020204" pitchFamily="34" charset="0"/>
              </a:rPr>
              <a:t>Product Sold</a:t>
            </a:r>
            <a:endParaRPr kumimoji="0" lang="en-US" altLang="en-US" sz="2400" b="0" i="0" u="none" strike="noStrike" cap="none" normalizeH="0" baseline="0" dirty="0">
              <a:ln>
                <a:noFill/>
              </a:ln>
              <a:effectLst/>
              <a:latin typeface="Montserrat Medium" panose="00000600000000000000" pitchFamily="2" charset="0"/>
            </a:endParaRPr>
          </a:p>
        </p:txBody>
      </p:sp>
      <p:sp>
        <p:nvSpPr>
          <p:cNvPr id="63" name="TextBox 62">
            <a:extLst>
              <a:ext uri="{FF2B5EF4-FFF2-40B4-BE49-F238E27FC236}">
                <a16:creationId xmlns:a16="http://schemas.microsoft.com/office/drawing/2014/main" id="{D9F67D81-7344-A1AF-ACF4-6D9CB93F974C}"/>
              </a:ext>
            </a:extLst>
          </p:cNvPr>
          <p:cNvSpPr txBox="1"/>
          <p:nvPr/>
        </p:nvSpPr>
        <p:spPr>
          <a:xfrm>
            <a:off x="5091740" y="8197448"/>
            <a:ext cx="10407852" cy="461665"/>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rPr>
              <a:t>Defines what products will be sold.</a:t>
            </a:r>
          </a:p>
        </p:txBody>
      </p:sp>
      <p:sp>
        <p:nvSpPr>
          <p:cNvPr id="68" name="TextBox 67">
            <a:extLst>
              <a:ext uri="{FF2B5EF4-FFF2-40B4-BE49-F238E27FC236}">
                <a16:creationId xmlns:a16="http://schemas.microsoft.com/office/drawing/2014/main" id="{07B07EBB-E790-CDCB-8836-70E423086BFE}"/>
              </a:ext>
            </a:extLst>
          </p:cNvPr>
          <p:cNvSpPr txBox="1"/>
          <p:nvPr/>
        </p:nvSpPr>
        <p:spPr>
          <a:xfrm>
            <a:off x="1425932" y="9190585"/>
            <a:ext cx="3090652" cy="461665"/>
          </a:xfrm>
          <a:prstGeom prst="rect">
            <a:avLst/>
          </a:prstGeom>
          <a:noFill/>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cs typeface="Arial" panose="020B0604020202020204" pitchFamily="34" charset="0"/>
              </a:rPr>
              <a:t>Config.</a:t>
            </a:r>
            <a:endParaRPr kumimoji="0" lang="en-US" altLang="en-US" sz="2400" b="0" i="0" u="none" strike="noStrike" cap="none" normalizeH="0" baseline="0" dirty="0">
              <a:ln>
                <a:noFill/>
              </a:ln>
              <a:effectLst/>
              <a:latin typeface="Montserrat Medium" panose="00000600000000000000" pitchFamily="2" charset="0"/>
            </a:endParaRPr>
          </a:p>
        </p:txBody>
      </p:sp>
      <p:sp>
        <p:nvSpPr>
          <p:cNvPr id="69" name="TextBox 68">
            <a:extLst>
              <a:ext uri="{FF2B5EF4-FFF2-40B4-BE49-F238E27FC236}">
                <a16:creationId xmlns:a16="http://schemas.microsoft.com/office/drawing/2014/main" id="{978FE3BA-A47E-AB69-8F6B-61AB79986AFD}"/>
              </a:ext>
            </a:extLst>
          </p:cNvPr>
          <p:cNvSpPr txBox="1"/>
          <p:nvPr/>
        </p:nvSpPr>
        <p:spPr>
          <a:xfrm>
            <a:off x="5050177" y="9179329"/>
            <a:ext cx="10407852" cy="830997"/>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rPr>
              <a:t>Defines what type of configuration will be sold and if testing will be required.</a:t>
            </a:r>
          </a:p>
        </p:txBody>
      </p:sp>
      <p:sp>
        <p:nvSpPr>
          <p:cNvPr id="4" name="TextBox 3">
            <a:extLst>
              <a:ext uri="{FF2B5EF4-FFF2-40B4-BE49-F238E27FC236}">
                <a16:creationId xmlns:a16="http://schemas.microsoft.com/office/drawing/2014/main" id="{EA9AD404-EBC7-8652-F043-274656503F51}"/>
              </a:ext>
            </a:extLst>
          </p:cNvPr>
          <p:cNvSpPr txBox="1"/>
          <p:nvPr/>
        </p:nvSpPr>
        <p:spPr>
          <a:xfrm>
            <a:off x="17075909" y="3455715"/>
            <a:ext cx="2813562" cy="1200329"/>
          </a:xfrm>
          <a:prstGeom prst="rect">
            <a:avLst/>
          </a:prstGeom>
          <a:noFill/>
        </p:spPr>
        <p:txBody>
          <a:bodyPr wrap="square">
            <a:spAutoFit/>
          </a:bodyPr>
          <a:lstStyle/>
          <a:p>
            <a:pPr marL="0" marR="0" indent="0" algn="l" rtl="0" eaLnBrk="1" fontAlgn="b" latinLnBrk="0" hangingPunct="1">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Acquirer</a:t>
            </a:r>
            <a:endParaRPr lang="en-US" b="0" i="0" u="none" strike="noStrike" dirty="0">
              <a:effectLst/>
              <a:latin typeface="Montserrat Medium" panose="00000600000000000000" pitchFamily="2" charset="0"/>
            </a:endParaRPr>
          </a:p>
          <a:p>
            <a:pPr marL="0" marR="0" indent="0" algn="l" rtl="0" eaLnBrk="1" fontAlgn="b" latinLnBrk="0" hangingPunct="1">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Acquired Co.</a:t>
            </a:r>
            <a:endParaRPr lang="en-US" b="0" i="0" u="none" strike="noStrike" dirty="0">
              <a:effectLst/>
              <a:latin typeface="Montserrat Medium" panose="00000600000000000000" pitchFamily="2" charset="0"/>
            </a:endParaRPr>
          </a:p>
          <a:p>
            <a:pPr marL="0" marR="0" indent="0" algn="l" rtl="0" eaLnBrk="1" fontAlgn="b" latinLnBrk="0" hangingPunct="1">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Joint</a:t>
            </a:r>
            <a:endParaRPr lang="en-US" b="0" i="0" u="none" strike="noStrike" dirty="0">
              <a:effectLst/>
              <a:latin typeface="Montserrat Medium" panose="00000600000000000000" pitchFamily="2" charset="0"/>
            </a:endParaRPr>
          </a:p>
          <a:p>
            <a:pPr marL="0" marR="0" indent="0" algn="l" rtl="0" eaLnBrk="1" fontAlgn="b" latinLnBrk="0" hangingPunct="1">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Neither</a:t>
            </a:r>
            <a:endParaRPr lang="en-US" b="0" i="0" u="none" strike="noStrike" dirty="0">
              <a:effectLst/>
              <a:latin typeface="Montserrat Medium" panose="00000600000000000000" pitchFamily="2" charset="0"/>
            </a:endParaRPr>
          </a:p>
        </p:txBody>
      </p:sp>
      <p:sp>
        <p:nvSpPr>
          <p:cNvPr id="5" name="TextBox 4">
            <a:extLst>
              <a:ext uri="{FF2B5EF4-FFF2-40B4-BE49-F238E27FC236}">
                <a16:creationId xmlns:a16="http://schemas.microsoft.com/office/drawing/2014/main" id="{40C1F9D4-C678-8906-C95B-7883127A1018}"/>
              </a:ext>
            </a:extLst>
          </p:cNvPr>
          <p:cNvSpPr txBox="1"/>
          <p:nvPr/>
        </p:nvSpPr>
        <p:spPr>
          <a:xfrm>
            <a:off x="17085847" y="4744175"/>
            <a:ext cx="2813562" cy="923330"/>
          </a:xfrm>
          <a:prstGeom prst="rect">
            <a:avLst/>
          </a:prstGeom>
          <a:noFill/>
        </p:spPr>
        <p:txBody>
          <a:bodyPr wrap="square">
            <a:spAutoFit/>
          </a:bodyPr>
          <a:lstStyle/>
          <a:p>
            <a:pPr marL="0" marR="0" indent="0" algn="l" rtl="0" eaLnBrk="1" fontAlgn="b" latinLnBrk="0" hangingPunct="1">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Mainframe</a:t>
            </a:r>
            <a:endParaRPr lang="en-US" b="0" i="0" u="none" strike="noStrike" dirty="0">
              <a:effectLst/>
              <a:latin typeface="Montserrat Medium" panose="00000600000000000000" pitchFamily="2" charset="0"/>
            </a:endParaRPr>
          </a:p>
          <a:p>
            <a:pPr marL="0" marR="0" indent="0" algn="l" rtl="0" eaLnBrk="1" fontAlgn="b" latinLnBrk="0" hangingPunct="1">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Open System</a:t>
            </a:r>
            <a:endParaRPr lang="en-US" b="0" i="0" u="none" strike="noStrike" dirty="0">
              <a:effectLst/>
              <a:latin typeface="Montserrat Medium" panose="00000600000000000000" pitchFamily="2" charset="0"/>
            </a:endParaRPr>
          </a:p>
          <a:p>
            <a:pPr marL="0" marR="0" indent="0" algn="l" rtl="0" eaLnBrk="1" fontAlgn="b" latinLnBrk="0" hangingPunct="1">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Government</a:t>
            </a:r>
            <a:endParaRPr lang="en-US" b="0" i="0" u="none" strike="noStrike" dirty="0">
              <a:effectLst/>
              <a:latin typeface="Montserrat Medium" panose="00000600000000000000" pitchFamily="2" charset="0"/>
            </a:endParaRPr>
          </a:p>
        </p:txBody>
      </p:sp>
      <p:sp>
        <p:nvSpPr>
          <p:cNvPr id="6" name="TextBox 5">
            <a:extLst>
              <a:ext uri="{FF2B5EF4-FFF2-40B4-BE49-F238E27FC236}">
                <a16:creationId xmlns:a16="http://schemas.microsoft.com/office/drawing/2014/main" id="{F48A7027-B76D-0A73-00FE-7269087E03C9}"/>
              </a:ext>
            </a:extLst>
          </p:cNvPr>
          <p:cNvSpPr txBox="1"/>
          <p:nvPr/>
        </p:nvSpPr>
        <p:spPr>
          <a:xfrm>
            <a:off x="17090229" y="6850599"/>
            <a:ext cx="2813562" cy="1200329"/>
          </a:xfrm>
          <a:prstGeom prst="rect">
            <a:avLst/>
          </a:prstGeom>
          <a:noFill/>
        </p:spPr>
        <p:txBody>
          <a:bodyPr wrap="square">
            <a:spAutoFit/>
          </a:bodyPr>
          <a:lstStyle/>
          <a:p>
            <a:pPr marL="0" marR="0" indent="0" algn="l" rtl="0" eaLnBrk="1" fontAlgn="b" latinLnBrk="0" hangingPunct="1">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Direct</a:t>
            </a:r>
            <a:endParaRPr lang="en-US" b="0" i="0" u="none" strike="noStrike" dirty="0">
              <a:effectLst/>
              <a:latin typeface="Montserrat Medium" panose="00000600000000000000" pitchFamily="2" charset="0"/>
            </a:endParaRPr>
          </a:p>
          <a:p>
            <a:pPr marL="0" marR="0" indent="0" algn="l" rtl="0" eaLnBrk="1" fontAlgn="b" latinLnBrk="0" hangingPunct="1">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VAD/VAR</a:t>
            </a:r>
            <a:endParaRPr lang="en-US" b="0" i="0" u="none" strike="noStrike" dirty="0">
              <a:effectLst/>
              <a:latin typeface="Montserrat Medium" panose="00000600000000000000" pitchFamily="2" charset="0"/>
            </a:endParaRPr>
          </a:p>
          <a:p>
            <a:pPr marL="0" marR="0" indent="0" algn="l" rtl="0" eaLnBrk="1" fontAlgn="b" latinLnBrk="0" hangingPunct="1">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OEM</a:t>
            </a:r>
            <a:endParaRPr lang="en-US" b="0" i="0" u="none" strike="noStrike" dirty="0">
              <a:effectLst/>
              <a:latin typeface="Montserrat Medium" panose="00000600000000000000" pitchFamily="2" charset="0"/>
            </a:endParaRPr>
          </a:p>
          <a:p>
            <a:pPr marL="0" marR="0" indent="0" algn="l" rtl="0" eaLnBrk="1" fontAlgn="b" latinLnBrk="0" hangingPunct="1">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SI</a:t>
            </a:r>
            <a:endParaRPr lang="en-US" b="0" i="0" u="none" strike="noStrike" dirty="0">
              <a:effectLst/>
              <a:latin typeface="Montserrat Medium" panose="00000600000000000000" pitchFamily="2" charset="0"/>
            </a:endParaRPr>
          </a:p>
        </p:txBody>
      </p:sp>
      <p:sp>
        <p:nvSpPr>
          <p:cNvPr id="7" name="TextBox 6">
            <a:extLst>
              <a:ext uri="{FF2B5EF4-FFF2-40B4-BE49-F238E27FC236}">
                <a16:creationId xmlns:a16="http://schemas.microsoft.com/office/drawing/2014/main" id="{7818E52C-6E53-6E0D-37A8-45B7432CD966}"/>
              </a:ext>
            </a:extLst>
          </p:cNvPr>
          <p:cNvSpPr txBox="1"/>
          <p:nvPr/>
        </p:nvSpPr>
        <p:spPr>
          <a:xfrm>
            <a:off x="17041098" y="8144297"/>
            <a:ext cx="2813562" cy="923330"/>
          </a:xfrm>
          <a:prstGeom prst="rect">
            <a:avLst/>
          </a:prstGeom>
          <a:noFill/>
        </p:spPr>
        <p:txBody>
          <a:bodyPr wrap="square">
            <a:spAutoFit/>
          </a:bodyPr>
          <a:lstStyle/>
          <a:p>
            <a:pPr marL="0" marR="0" indent="0" algn="l" rtl="0" eaLnBrk="1" fontAlgn="b" latinLnBrk="0" hangingPunct="1">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Acquired Co. only</a:t>
            </a:r>
            <a:endParaRPr lang="en-US" b="0" i="0" u="none" strike="noStrike" dirty="0">
              <a:effectLst/>
              <a:latin typeface="Montserrat Medium" panose="00000600000000000000" pitchFamily="2" charset="0"/>
            </a:endParaRPr>
          </a:p>
          <a:p>
            <a:pPr marL="0" marR="0" indent="0" algn="l" rtl="0" eaLnBrk="1" fontAlgn="b" latinLnBrk="0" hangingPunct="1">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Acquirer only</a:t>
            </a:r>
            <a:endParaRPr lang="en-US" b="0" i="0" u="none" strike="noStrike" dirty="0">
              <a:effectLst/>
              <a:latin typeface="Montserrat Medium" panose="00000600000000000000" pitchFamily="2" charset="0"/>
            </a:endParaRPr>
          </a:p>
          <a:p>
            <a:pPr marL="0" marR="0" indent="0" algn="l" rtl="0" eaLnBrk="1" fontAlgn="b" latinLnBrk="0" hangingPunct="1">
              <a:spcBef>
                <a:spcPts val="0"/>
              </a:spcBef>
              <a:spcAft>
                <a:spcPts val="0"/>
              </a:spcAft>
            </a:pPr>
            <a:r>
              <a:rPr lang="en-US" b="0" i="0" u="none" strike="noStrike" kern="1200" baseline="0" dirty="0">
                <a:ln>
                  <a:noFill/>
                </a:ln>
                <a:effectLst/>
                <a:latin typeface="Montserrat Medium" panose="00000600000000000000" pitchFamily="2" charset="0"/>
                <a:cs typeface="Arial" panose="020B0604020202020204" pitchFamily="34" charset="0"/>
              </a:rPr>
              <a:t>Mixed</a:t>
            </a:r>
            <a:endParaRPr lang="en-US" b="0" i="0" u="none" strike="noStrike" dirty="0">
              <a:effectLst/>
              <a:latin typeface="Montserrat Medium" panose="00000600000000000000" pitchFamily="2" charset="0"/>
            </a:endParaRPr>
          </a:p>
        </p:txBody>
      </p:sp>
      <p:sp>
        <p:nvSpPr>
          <p:cNvPr id="9" name="TextBox 8">
            <a:extLst>
              <a:ext uri="{FF2B5EF4-FFF2-40B4-BE49-F238E27FC236}">
                <a16:creationId xmlns:a16="http://schemas.microsoft.com/office/drawing/2014/main" id="{EFB98C6A-546C-30F5-903F-7B0B19DEE5A5}"/>
              </a:ext>
            </a:extLst>
          </p:cNvPr>
          <p:cNvSpPr txBox="1"/>
          <p:nvPr/>
        </p:nvSpPr>
        <p:spPr>
          <a:xfrm>
            <a:off x="17030848" y="9189129"/>
            <a:ext cx="2813562" cy="646331"/>
          </a:xfrm>
          <a:prstGeom prst="rect">
            <a:avLst/>
          </a:prstGeom>
          <a:noFill/>
        </p:spPr>
        <p:txBody>
          <a:bodyPr wrap="square">
            <a:spAutoFit/>
          </a:bodyPr>
          <a:lstStyle/>
          <a:p>
            <a:pPr marL="0" marR="0" indent="0" algn="l" rtl="0" eaLnBrk="1" fontAlgn="b" latinLnBrk="0" hangingPunct="1">
              <a:spcBef>
                <a:spcPts val="0"/>
              </a:spcBef>
              <a:spcAft>
                <a:spcPts val="0"/>
              </a:spcAft>
            </a:pPr>
            <a:r>
              <a:rPr lang="en-US" sz="1800" b="0" i="0" u="none" strike="noStrike" kern="1200" baseline="0" dirty="0">
                <a:ln>
                  <a:noFill/>
                </a:ln>
                <a:effectLst/>
                <a:latin typeface="Montserrat Medium" panose="00000600000000000000" pitchFamily="2" charset="0"/>
                <a:cs typeface="Arial" panose="020B0604020202020204" pitchFamily="34" charset="0"/>
              </a:rPr>
              <a:t>Standard</a:t>
            </a:r>
            <a:endParaRPr lang="en-US" sz="1800" b="0" i="0" u="none" strike="noStrike" dirty="0">
              <a:effectLst/>
              <a:latin typeface="Montserrat Medium" panose="00000600000000000000" pitchFamily="2" charset="0"/>
            </a:endParaRPr>
          </a:p>
          <a:p>
            <a:pPr marL="0" marR="0" indent="0" algn="l" rtl="0" eaLnBrk="1" fontAlgn="b" latinLnBrk="0" hangingPunct="1">
              <a:spcBef>
                <a:spcPts val="0"/>
              </a:spcBef>
              <a:spcAft>
                <a:spcPts val="0"/>
              </a:spcAft>
            </a:pPr>
            <a:r>
              <a:rPr lang="en-US" sz="1800" b="0" i="0" u="none" strike="noStrike" kern="1200" baseline="0" dirty="0">
                <a:ln>
                  <a:noFill/>
                </a:ln>
                <a:effectLst/>
                <a:latin typeface="Montserrat Medium" panose="00000600000000000000" pitchFamily="2" charset="0"/>
                <a:cs typeface="Arial" panose="020B0604020202020204" pitchFamily="34" charset="0"/>
              </a:rPr>
              <a:t>Non-Standard</a:t>
            </a:r>
            <a:endParaRPr lang="en-US" sz="1800" b="0" i="0" u="none" strike="noStrike" dirty="0">
              <a:effectLst/>
              <a:latin typeface="Montserrat Medium" panose="00000600000000000000" pitchFamily="2" charset="0"/>
            </a:endParaRPr>
          </a:p>
        </p:txBody>
      </p:sp>
      <p:sp>
        <p:nvSpPr>
          <p:cNvPr id="10" name="TextBox 9">
            <a:extLst>
              <a:ext uri="{FF2B5EF4-FFF2-40B4-BE49-F238E27FC236}">
                <a16:creationId xmlns:a16="http://schemas.microsoft.com/office/drawing/2014/main" id="{D52FA6DE-0C4E-51BD-73DE-45806032FD6B}"/>
              </a:ext>
            </a:extLst>
          </p:cNvPr>
          <p:cNvSpPr txBox="1"/>
          <p:nvPr/>
        </p:nvSpPr>
        <p:spPr>
          <a:xfrm>
            <a:off x="1412078" y="10118837"/>
            <a:ext cx="3090652" cy="461665"/>
          </a:xfrm>
          <a:prstGeom prst="rect">
            <a:avLst/>
          </a:prstGeom>
          <a:noFill/>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cs typeface="Arial" panose="020B0604020202020204" pitchFamily="34" charset="0"/>
              </a:rPr>
              <a:t>Services</a:t>
            </a:r>
            <a:endParaRPr kumimoji="0" lang="en-US" altLang="en-US" sz="2400" b="0" i="0" u="none" strike="noStrike" cap="none" normalizeH="0" baseline="0" dirty="0">
              <a:ln>
                <a:noFill/>
              </a:ln>
              <a:effectLst/>
              <a:latin typeface="Montserrat Medium" panose="00000600000000000000" pitchFamily="2" charset="0"/>
            </a:endParaRPr>
          </a:p>
        </p:txBody>
      </p:sp>
      <p:sp>
        <p:nvSpPr>
          <p:cNvPr id="11" name="TextBox 10">
            <a:extLst>
              <a:ext uri="{FF2B5EF4-FFF2-40B4-BE49-F238E27FC236}">
                <a16:creationId xmlns:a16="http://schemas.microsoft.com/office/drawing/2014/main" id="{1A6940F1-24B7-0A12-D962-47956439DDF3}"/>
              </a:ext>
            </a:extLst>
          </p:cNvPr>
          <p:cNvSpPr txBox="1"/>
          <p:nvPr/>
        </p:nvSpPr>
        <p:spPr>
          <a:xfrm>
            <a:off x="5091741" y="10137078"/>
            <a:ext cx="10407852" cy="461665"/>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rPr>
              <a:t>Defines what type of services, if any, will be attached to the sale.</a:t>
            </a:r>
          </a:p>
        </p:txBody>
      </p:sp>
      <p:sp>
        <p:nvSpPr>
          <p:cNvPr id="13" name="TextBox 12">
            <a:extLst>
              <a:ext uri="{FF2B5EF4-FFF2-40B4-BE49-F238E27FC236}">
                <a16:creationId xmlns:a16="http://schemas.microsoft.com/office/drawing/2014/main" id="{26953016-136A-E896-D2F5-298AFCC77365}"/>
              </a:ext>
            </a:extLst>
          </p:cNvPr>
          <p:cNvSpPr txBox="1"/>
          <p:nvPr/>
        </p:nvSpPr>
        <p:spPr>
          <a:xfrm>
            <a:off x="17072412" y="10058387"/>
            <a:ext cx="2813562" cy="923330"/>
          </a:xfrm>
          <a:prstGeom prst="rect">
            <a:avLst/>
          </a:prstGeom>
          <a:noFill/>
        </p:spPr>
        <p:txBody>
          <a:bodyPr wrap="square">
            <a:spAutoFit/>
          </a:bodyPr>
          <a:lstStyle/>
          <a:p>
            <a:pPr marL="0" marR="0" indent="0" algn="l" rtl="0" eaLnBrk="1" fontAlgn="b" latinLnBrk="0" hangingPunct="1">
              <a:spcBef>
                <a:spcPts val="0"/>
              </a:spcBef>
              <a:spcAft>
                <a:spcPts val="0"/>
              </a:spcAft>
            </a:pPr>
            <a:r>
              <a:rPr lang="en-US" sz="1800" b="0" i="0" u="none" strike="noStrike" kern="1200" baseline="0" dirty="0">
                <a:ln>
                  <a:noFill/>
                </a:ln>
                <a:effectLst/>
                <a:latin typeface="Montserrat Medium" panose="00000600000000000000" pitchFamily="2" charset="0"/>
                <a:cs typeface="Arial" panose="020B0604020202020204" pitchFamily="34" charset="0"/>
              </a:rPr>
              <a:t>Support</a:t>
            </a:r>
            <a:endParaRPr lang="en-US" sz="1800" b="0" i="0" u="none" strike="noStrike" dirty="0">
              <a:effectLst/>
              <a:latin typeface="Montserrat Medium" panose="00000600000000000000" pitchFamily="2" charset="0"/>
            </a:endParaRPr>
          </a:p>
          <a:p>
            <a:pPr marL="0" marR="0" indent="0" algn="l" rtl="0" eaLnBrk="1" fontAlgn="b" latinLnBrk="0" hangingPunct="1">
              <a:spcBef>
                <a:spcPts val="0"/>
              </a:spcBef>
              <a:spcAft>
                <a:spcPts val="0"/>
              </a:spcAft>
            </a:pPr>
            <a:r>
              <a:rPr lang="en-US" sz="1800" b="0" i="0" u="none" strike="noStrike" kern="1200" baseline="0" dirty="0">
                <a:ln>
                  <a:noFill/>
                </a:ln>
                <a:effectLst/>
                <a:latin typeface="Montserrat Medium" panose="00000600000000000000" pitchFamily="2" charset="0"/>
                <a:cs typeface="Arial" panose="020B0604020202020204" pitchFamily="34" charset="0"/>
              </a:rPr>
              <a:t>PS</a:t>
            </a:r>
            <a:endParaRPr lang="en-US" sz="1800" b="0" i="0" u="none" strike="noStrike" dirty="0">
              <a:effectLst/>
              <a:latin typeface="Montserrat Medium" panose="00000600000000000000" pitchFamily="2" charset="0"/>
            </a:endParaRPr>
          </a:p>
          <a:p>
            <a:pPr marL="0" marR="0" indent="0" algn="l" rtl="0" eaLnBrk="1" fontAlgn="b" latinLnBrk="0" hangingPunct="1">
              <a:spcBef>
                <a:spcPts val="0"/>
              </a:spcBef>
              <a:spcAft>
                <a:spcPts val="0"/>
              </a:spcAft>
            </a:pPr>
            <a:r>
              <a:rPr lang="en-US" sz="1800" b="0" i="0" u="none" strike="noStrike" kern="1200" baseline="0" dirty="0">
                <a:ln>
                  <a:noFill/>
                </a:ln>
                <a:effectLst/>
                <a:latin typeface="Montserrat Medium" panose="00000600000000000000" pitchFamily="2" charset="0"/>
                <a:cs typeface="Arial" panose="020B0604020202020204" pitchFamily="34" charset="0"/>
              </a:rPr>
              <a:t>Others??</a:t>
            </a:r>
            <a:endParaRPr lang="en-US" sz="1800" b="0" i="0" u="none" strike="noStrike" dirty="0">
              <a:effectLst/>
              <a:latin typeface="Montserrat Medium" panose="00000600000000000000" pitchFamily="2" charset="0"/>
            </a:endParaRPr>
          </a:p>
        </p:txBody>
      </p:sp>
      <p:sp>
        <p:nvSpPr>
          <p:cNvPr id="20" name="TextBox 19">
            <a:extLst>
              <a:ext uri="{FF2B5EF4-FFF2-40B4-BE49-F238E27FC236}">
                <a16:creationId xmlns:a16="http://schemas.microsoft.com/office/drawing/2014/main" id="{7DC1FEE0-0611-F8C5-0E07-34E9B7FF28B5}"/>
              </a:ext>
            </a:extLst>
          </p:cNvPr>
          <p:cNvSpPr txBox="1"/>
          <p:nvPr/>
        </p:nvSpPr>
        <p:spPr>
          <a:xfrm>
            <a:off x="1453642" y="11102507"/>
            <a:ext cx="3090652" cy="461665"/>
          </a:xfrm>
          <a:prstGeom prst="rect">
            <a:avLst/>
          </a:prstGeom>
          <a:noFill/>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cs typeface="Arial" panose="020B0604020202020204" pitchFamily="34" charset="0"/>
              </a:rPr>
              <a:t>Global/Local</a:t>
            </a:r>
            <a:endParaRPr kumimoji="0" lang="en-US" altLang="en-US" sz="2400" b="0" i="0" u="none" strike="noStrike" cap="none" normalizeH="0" baseline="0" dirty="0">
              <a:ln>
                <a:noFill/>
              </a:ln>
              <a:effectLst/>
              <a:latin typeface="Montserrat Medium" panose="00000600000000000000" pitchFamily="2" charset="0"/>
            </a:endParaRPr>
          </a:p>
        </p:txBody>
      </p:sp>
      <p:sp>
        <p:nvSpPr>
          <p:cNvPr id="21" name="TextBox 20">
            <a:extLst>
              <a:ext uri="{FF2B5EF4-FFF2-40B4-BE49-F238E27FC236}">
                <a16:creationId xmlns:a16="http://schemas.microsoft.com/office/drawing/2014/main" id="{3002EA3A-C558-8863-4D07-77A9946F4723}"/>
              </a:ext>
            </a:extLst>
          </p:cNvPr>
          <p:cNvSpPr txBox="1"/>
          <p:nvPr/>
        </p:nvSpPr>
        <p:spPr>
          <a:xfrm>
            <a:off x="5050178" y="11093039"/>
            <a:ext cx="10407852" cy="461665"/>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rPr>
              <a:t>Defines the country the transaction will take place in.</a:t>
            </a:r>
          </a:p>
        </p:txBody>
      </p:sp>
      <p:sp>
        <p:nvSpPr>
          <p:cNvPr id="22" name="TextBox 21">
            <a:extLst>
              <a:ext uri="{FF2B5EF4-FFF2-40B4-BE49-F238E27FC236}">
                <a16:creationId xmlns:a16="http://schemas.microsoft.com/office/drawing/2014/main" id="{87976D1B-8D28-E11E-F223-2DE89BB59103}"/>
              </a:ext>
            </a:extLst>
          </p:cNvPr>
          <p:cNvSpPr txBox="1"/>
          <p:nvPr/>
        </p:nvSpPr>
        <p:spPr>
          <a:xfrm>
            <a:off x="17113976" y="11152893"/>
            <a:ext cx="2813562" cy="369332"/>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effectLst/>
                <a:latin typeface="Montserrat Medium" panose="00000600000000000000" pitchFamily="2" charset="0"/>
                <a:cs typeface="Arial" panose="020B0604020202020204" pitchFamily="34" charset="0"/>
              </a:rPr>
              <a:t>Country</a:t>
            </a:r>
            <a:endParaRPr kumimoji="0" lang="en-US" altLang="en-US" sz="1800" b="0" i="0" u="none" strike="noStrike" cap="none" normalizeH="0" baseline="0" dirty="0">
              <a:ln>
                <a:noFill/>
              </a:ln>
              <a:effectLst/>
              <a:latin typeface="Montserrat Medium" panose="00000600000000000000" pitchFamily="2" charset="0"/>
            </a:endParaRPr>
          </a:p>
        </p:txBody>
      </p:sp>
      <p:sp>
        <p:nvSpPr>
          <p:cNvPr id="30" name="TextBox 29">
            <a:extLst>
              <a:ext uri="{FF2B5EF4-FFF2-40B4-BE49-F238E27FC236}">
                <a16:creationId xmlns:a16="http://schemas.microsoft.com/office/drawing/2014/main" id="{8F86C402-A096-92BF-D01A-264E79294AED}"/>
              </a:ext>
            </a:extLst>
          </p:cNvPr>
          <p:cNvSpPr txBox="1"/>
          <p:nvPr/>
        </p:nvSpPr>
        <p:spPr>
          <a:xfrm>
            <a:off x="1467497" y="11725960"/>
            <a:ext cx="3090652" cy="461665"/>
          </a:xfrm>
          <a:prstGeom prst="rect">
            <a:avLst/>
          </a:prstGeom>
          <a:noFill/>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cs typeface="Arial" panose="020B0604020202020204" pitchFamily="34" charset="0"/>
              </a:rPr>
              <a:t>Transaction Type</a:t>
            </a:r>
            <a:endParaRPr kumimoji="0" lang="en-US" altLang="en-US" sz="2400" b="0" i="0" u="none" strike="noStrike" cap="none" normalizeH="0" baseline="0" dirty="0">
              <a:ln>
                <a:noFill/>
              </a:ln>
              <a:effectLst/>
              <a:latin typeface="Montserrat Medium" panose="00000600000000000000" pitchFamily="2" charset="0"/>
            </a:endParaRPr>
          </a:p>
        </p:txBody>
      </p:sp>
      <p:sp>
        <p:nvSpPr>
          <p:cNvPr id="31" name="TextBox 30">
            <a:extLst>
              <a:ext uri="{FF2B5EF4-FFF2-40B4-BE49-F238E27FC236}">
                <a16:creationId xmlns:a16="http://schemas.microsoft.com/office/drawing/2014/main" id="{92A9629F-8463-1B8E-D3AA-0794B74E17D4}"/>
              </a:ext>
            </a:extLst>
          </p:cNvPr>
          <p:cNvSpPr txBox="1"/>
          <p:nvPr/>
        </p:nvSpPr>
        <p:spPr>
          <a:xfrm>
            <a:off x="5064033" y="11744201"/>
            <a:ext cx="10407852" cy="830997"/>
          </a:xfrm>
          <a:prstGeom prst="rect">
            <a:avLst/>
          </a:prstGeom>
          <a:noFill/>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Montserrat Medium" panose="00000600000000000000" pitchFamily="2" charset="0"/>
              </a:rPr>
              <a:t>Defines the type of transaction the customer is attempting to initiate with Acquirer or Acquired Co..</a:t>
            </a:r>
          </a:p>
        </p:txBody>
      </p:sp>
      <p:sp>
        <p:nvSpPr>
          <p:cNvPr id="32" name="TextBox 31">
            <a:extLst>
              <a:ext uri="{FF2B5EF4-FFF2-40B4-BE49-F238E27FC236}">
                <a16:creationId xmlns:a16="http://schemas.microsoft.com/office/drawing/2014/main" id="{C9067158-5FA7-D439-1740-02591C6E248A}"/>
              </a:ext>
            </a:extLst>
          </p:cNvPr>
          <p:cNvSpPr txBox="1"/>
          <p:nvPr/>
        </p:nvSpPr>
        <p:spPr>
          <a:xfrm>
            <a:off x="17127831" y="11750425"/>
            <a:ext cx="2813562" cy="923330"/>
          </a:xfrm>
          <a:prstGeom prst="rect">
            <a:avLst/>
          </a:prstGeom>
          <a:noFill/>
        </p:spPr>
        <p:txBody>
          <a:bodyPr wrap="square">
            <a:spAutoFit/>
          </a:bodyPr>
          <a:lstStyle/>
          <a:p>
            <a:pPr marL="0" marR="0" indent="0" algn="l" rtl="0" eaLnBrk="1" fontAlgn="b" latinLnBrk="0" hangingPunct="1">
              <a:spcBef>
                <a:spcPts val="0"/>
              </a:spcBef>
              <a:spcAft>
                <a:spcPts val="0"/>
              </a:spcAft>
            </a:pPr>
            <a:r>
              <a:rPr lang="en-US" sz="1800" b="0" i="0" u="none" strike="noStrike" kern="1200" baseline="0" dirty="0">
                <a:ln>
                  <a:noFill/>
                </a:ln>
                <a:effectLst/>
                <a:latin typeface="Montserrat Medium" panose="00000600000000000000" pitchFamily="2" charset="0"/>
                <a:cs typeface="Arial" panose="020B0604020202020204" pitchFamily="34" charset="0"/>
              </a:rPr>
              <a:t>Purchase</a:t>
            </a:r>
            <a:endParaRPr lang="en-US" sz="1800" b="0" i="0" u="none" strike="noStrike" dirty="0">
              <a:effectLst/>
              <a:latin typeface="Montserrat Medium" panose="00000600000000000000" pitchFamily="2" charset="0"/>
            </a:endParaRPr>
          </a:p>
          <a:p>
            <a:pPr marL="0" marR="0" indent="0" algn="l" rtl="0" eaLnBrk="1" fontAlgn="b" latinLnBrk="0" hangingPunct="1">
              <a:spcBef>
                <a:spcPts val="0"/>
              </a:spcBef>
              <a:spcAft>
                <a:spcPts val="0"/>
              </a:spcAft>
            </a:pPr>
            <a:r>
              <a:rPr lang="en-US" sz="1800" b="0" i="0" u="none" strike="noStrike" kern="1200" baseline="0" dirty="0">
                <a:ln>
                  <a:noFill/>
                </a:ln>
                <a:effectLst/>
                <a:latin typeface="Montserrat Medium" panose="00000600000000000000" pitchFamily="2" charset="0"/>
                <a:cs typeface="Arial" panose="020B0604020202020204" pitchFamily="34" charset="0"/>
              </a:rPr>
              <a:t>Return</a:t>
            </a:r>
            <a:endParaRPr lang="en-US" sz="1800" b="0" i="0" u="none" strike="noStrike" dirty="0">
              <a:effectLst/>
              <a:latin typeface="Montserrat Medium" panose="00000600000000000000" pitchFamily="2" charset="0"/>
            </a:endParaRPr>
          </a:p>
          <a:p>
            <a:pPr marL="0" marR="0" indent="0" algn="l" rtl="0" eaLnBrk="1" fontAlgn="b" latinLnBrk="0" hangingPunct="1">
              <a:spcBef>
                <a:spcPts val="0"/>
              </a:spcBef>
              <a:spcAft>
                <a:spcPts val="0"/>
              </a:spcAft>
            </a:pPr>
            <a:r>
              <a:rPr lang="en-US" sz="1800" b="0" i="0" u="none" strike="noStrike" kern="1200" baseline="0" dirty="0">
                <a:ln>
                  <a:noFill/>
                </a:ln>
                <a:effectLst/>
                <a:latin typeface="Montserrat Medium" panose="00000600000000000000" pitchFamily="2" charset="0"/>
                <a:cs typeface="Arial" panose="020B0604020202020204" pitchFamily="34" charset="0"/>
              </a:rPr>
              <a:t>Cancellation</a:t>
            </a:r>
            <a:endParaRPr lang="en-US" sz="1800" b="0" i="0" u="none" strike="noStrike" dirty="0">
              <a:effectLst/>
              <a:latin typeface="Montserrat Medium" panose="00000600000000000000" pitchFamily="2" charset="0"/>
            </a:endParaRPr>
          </a:p>
        </p:txBody>
      </p:sp>
      <p:grpSp>
        <p:nvGrpSpPr>
          <p:cNvPr id="24" name="Group 23">
            <a:extLst>
              <a:ext uri="{FF2B5EF4-FFF2-40B4-BE49-F238E27FC236}">
                <a16:creationId xmlns:a16="http://schemas.microsoft.com/office/drawing/2014/main" id="{D0773731-37E6-A6D2-C7BC-6680D5A96F06}"/>
              </a:ext>
            </a:extLst>
          </p:cNvPr>
          <p:cNvGrpSpPr/>
          <p:nvPr/>
        </p:nvGrpSpPr>
        <p:grpSpPr>
          <a:xfrm>
            <a:off x="1099613" y="4682837"/>
            <a:ext cx="20061373" cy="8018128"/>
            <a:chOff x="1099614" y="4682837"/>
            <a:chExt cx="19257818" cy="8018128"/>
          </a:xfrm>
        </p:grpSpPr>
        <p:cxnSp>
          <p:nvCxnSpPr>
            <p:cNvPr id="19" name="Straight Connector 18">
              <a:extLst>
                <a:ext uri="{FF2B5EF4-FFF2-40B4-BE49-F238E27FC236}">
                  <a16:creationId xmlns:a16="http://schemas.microsoft.com/office/drawing/2014/main" id="{579ABA27-0929-4C2B-09F8-2F5A495AAE0A}"/>
                </a:ext>
              </a:extLst>
            </p:cNvPr>
            <p:cNvCxnSpPr>
              <a:cxnSpLocks/>
            </p:cNvCxnSpPr>
            <p:nvPr/>
          </p:nvCxnSpPr>
          <p:spPr>
            <a:xfrm>
              <a:off x="1113468" y="10039561"/>
              <a:ext cx="19243962"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5A9F43E9-0882-0A46-A976-2D639E5B09A9}"/>
                </a:ext>
              </a:extLst>
            </p:cNvPr>
            <p:cNvCxnSpPr>
              <a:cxnSpLocks/>
            </p:cNvCxnSpPr>
            <p:nvPr/>
          </p:nvCxnSpPr>
          <p:spPr>
            <a:xfrm>
              <a:off x="1113468" y="4682837"/>
              <a:ext cx="19243962"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9FDF43DA-F691-338E-2CC4-B2111F47A362}"/>
                </a:ext>
              </a:extLst>
            </p:cNvPr>
            <p:cNvCxnSpPr>
              <a:cxnSpLocks/>
            </p:cNvCxnSpPr>
            <p:nvPr/>
          </p:nvCxnSpPr>
          <p:spPr>
            <a:xfrm>
              <a:off x="1113469" y="5708071"/>
              <a:ext cx="19243962"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1D855299-4CFD-F3B2-B0B0-F48727A3135F}"/>
                </a:ext>
              </a:extLst>
            </p:cNvPr>
            <p:cNvCxnSpPr>
              <a:cxnSpLocks/>
            </p:cNvCxnSpPr>
            <p:nvPr/>
          </p:nvCxnSpPr>
          <p:spPr>
            <a:xfrm>
              <a:off x="1113470" y="6761014"/>
              <a:ext cx="19243962"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EED50AE6-4775-DEE1-4358-D6D4F43B4C73}"/>
                </a:ext>
              </a:extLst>
            </p:cNvPr>
            <p:cNvCxnSpPr>
              <a:cxnSpLocks/>
            </p:cNvCxnSpPr>
            <p:nvPr/>
          </p:nvCxnSpPr>
          <p:spPr>
            <a:xfrm>
              <a:off x="1099616" y="8077192"/>
              <a:ext cx="19243962"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0C1E1D30-0439-1E76-F95B-4AD7604CF55F}"/>
                </a:ext>
              </a:extLst>
            </p:cNvPr>
            <p:cNvCxnSpPr>
              <a:cxnSpLocks/>
            </p:cNvCxnSpPr>
            <p:nvPr/>
          </p:nvCxnSpPr>
          <p:spPr>
            <a:xfrm>
              <a:off x="1099617" y="9102426"/>
              <a:ext cx="19243962"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60302C2-35CE-9B92-15AA-FB50C494622D}"/>
                </a:ext>
              </a:extLst>
            </p:cNvPr>
            <p:cNvCxnSpPr>
              <a:cxnSpLocks/>
            </p:cNvCxnSpPr>
            <p:nvPr/>
          </p:nvCxnSpPr>
          <p:spPr>
            <a:xfrm>
              <a:off x="1099614" y="10995522"/>
              <a:ext cx="19243962"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2AF53E7F-3B1E-A17D-DC4F-282A0EA76A4C}"/>
                </a:ext>
              </a:extLst>
            </p:cNvPr>
            <p:cNvCxnSpPr>
              <a:cxnSpLocks/>
            </p:cNvCxnSpPr>
            <p:nvPr/>
          </p:nvCxnSpPr>
          <p:spPr>
            <a:xfrm>
              <a:off x="1113469" y="11674393"/>
              <a:ext cx="19243962"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4A14E45B-EC69-0273-7523-AC658EF16C3F}"/>
                </a:ext>
              </a:extLst>
            </p:cNvPr>
            <p:cNvCxnSpPr>
              <a:cxnSpLocks/>
            </p:cNvCxnSpPr>
            <p:nvPr/>
          </p:nvCxnSpPr>
          <p:spPr>
            <a:xfrm>
              <a:off x="1099615" y="12700965"/>
              <a:ext cx="19243962"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57" name="Slide Number Placeholder 2">
            <a:extLst>
              <a:ext uri="{FF2B5EF4-FFF2-40B4-BE49-F238E27FC236}">
                <a16:creationId xmlns:a16="http://schemas.microsoft.com/office/drawing/2014/main" id="{3BFFF3B1-36F3-12CE-7617-6C58DC634A6A}"/>
              </a:ext>
            </a:extLst>
          </p:cNvPr>
          <p:cNvSpPr txBox="1">
            <a:spLocks/>
          </p:cNvSpPr>
          <p:nvPr/>
        </p:nvSpPr>
        <p:spPr bwMode="auto">
          <a:xfrm>
            <a:off x="21548196" y="13054127"/>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1pPr>
            <a:lvl2pPr marL="742950" indent="-28575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2pPr>
            <a:lvl3pPr marL="11430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3pPr>
            <a:lvl4pPr marL="16002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4pPr>
            <a:lvl5pPr marL="2057400" indent="-228600" algn="l" rtl="0" eaLnBrk="0" fontAlgn="base"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5pPr>
            <a:lvl6pPr marL="25146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6pPr>
            <a:lvl7pPr marL="29718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7pPr>
            <a:lvl8pPr marL="34290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8pPr>
            <a:lvl9pPr marL="3886200" indent="-228600" algn="l" defTabSz="914400" rtl="0" eaLnBrk="0" fontAlgn="base" latinLnBrk="0" hangingPunct="0">
              <a:spcBef>
                <a:spcPct val="15000"/>
              </a:spcBef>
              <a:spcAft>
                <a:spcPct val="35000"/>
              </a:spcAft>
              <a:buClr>
                <a:schemeClr val="tx1"/>
              </a:buClr>
              <a:buChar char="•"/>
              <a:defRPr sz="1600" kern="1200">
                <a:solidFill>
                  <a:schemeClr val="tx1"/>
                </a:solidFill>
                <a:latin typeface="Verdana" panose="020B0604030504040204" pitchFamily="34" charset="0"/>
                <a:ea typeface="+mn-ea"/>
                <a:cs typeface="+mn-cs"/>
              </a:defRPr>
            </a:lvl9pPr>
          </a:lstStyle>
          <a:p>
            <a:pPr>
              <a:spcBef>
                <a:spcPct val="0"/>
              </a:spcBef>
              <a:spcAft>
                <a:spcPct val="0"/>
              </a:spcAft>
              <a:buClrTx/>
              <a:buFontTx/>
              <a:buNone/>
            </a:pPr>
            <a:fld id="{FA0C463E-6A4D-F042-9807-764166508018}" type="slidenum">
              <a:rPr lang="en-US" altLang="en-US" sz="1800" smtClean="0">
                <a:latin typeface="Montserrat Medium" panose="00000600000000000000" pitchFamily="2" charset="0"/>
              </a:rPr>
              <a:pPr>
                <a:spcBef>
                  <a:spcPct val="0"/>
                </a:spcBef>
                <a:spcAft>
                  <a:spcPct val="0"/>
                </a:spcAft>
                <a:buClrTx/>
                <a:buFontTx/>
                <a:buNone/>
              </a:pPr>
              <a:t>9</a:t>
            </a:fld>
            <a:endParaRPr lang="en-US" altLang="en-US" sz="1800" dirty="0">
              <a:latin typeface="Montserrat Medium" panose="00000600000000000000" pitchFamily="2" charset="0"/>
            </a:endParaRPr>
          </a:p>
        </p:txBody>
      </p:sp>
    </p:spTree>
    <p:extLst>
      <p:ext uri="{BB962C8B-B14F-4D97-AF65-F5344CB8AC3E}">
        <p14:creationId xmlns:p14="http://schemas.microsoft.com/office/powerpoint/2010/main" val="4088900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4981</TotalTime>
  <Words>1699</Words>
  <Application>Microsoft Macintosh PowerPoint</Application>
  <PresentationFormat>Custom</PresentationFormat>
  <Paragraphs>478</Paragraphs>
  <Slides>17</Slides>
  <Notes>13</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0</vt:i4>
      </vt:variant>
      <vt:variant>
        <vt:lpstr>Slide Titles</vt:lpstr>
      </vt:variant>
      <vt:variant>
        <vt:i4>17</vt:i4>
      </vt:variant>
    </vt:vector>
  </HeadingPairs>
  <TitlesOfParts>
    <vt:vector size="29" baseType="lpstr">
      <vt:lpstr>Arial</vt:lpstr>
      <vt:lpstr>Calibri</vt:lpstr>
      <vt:lpstr>Century Gothic</vt:lpstr>
      <vt:lpstr>Courier New</vt:lpstr>
      <vt:lpstr>Garamond</vt:lpstr>
      <vt:lpstr>Montserrat</vt:lpstr>
      <vt:lpstr>Montserrat Black</vt:lpstr>
      <vt:lpstr>Montserrat Bold</vt:lpstr>
      <vt:lpstr>Montserrat Medium</vt:lpstr>
      <vt:lpstr>Montserrat Regular</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4FOLD STUDIO</dc:creator>
  <cp:lastModifiedBy>JOE ABERGER</cp:lastModifiedBy>
  <cp:revision>136</cp:revision>
  <dcterms:created xsi:type="dcterms:W3CDTF">2011-01-21T15:00:27Z</dcterms:created>
  <dcterms:modified xsi:type="dcterms:W3CDTF">2026-06-17T20:36:20Z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1644015</vt:lpwstr>
  </property>
  <property fmtid="{D5CDD505-2E9C-101B-9397-08002B2CF9AE}" pid="3" name="NXPowerLiteSettings">
    <vt:lpwstr>F7000400038000</vt:lpwstr>
  </property>
  <property fmtid="{D5CDD505-2E9C-101B-9397-08002B2CF9AE}" pid="4" name="NXPowerLiteVersion">
    <vt:lpwstr>S10.0.0</vt:lpwstr>
  </property>
</Properties>
</file>